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4" r:id="rId5"/>
    <p:sldMasterId id="214748370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Lst>
  <p:sldSz cy="5143500" cx="9144000"/>
  <p:notesSz cx="6858000" cy="9144000"/>
  <p:embeddedFontLst>
    <p:embeddedFont>
      <p:font typeface="Oswald Medium"/>
      <p:regular r:id="rId53"/>
      <p:bold r:id="rId54"/>
    </p:embeddedFont>
    <p:embeddedFont>
      <p:font typeface="Roboto Thin"/>
      <p:regular r:id="rId55"/>
      <p:bold r:id="rId56"/>
      <p:italic r:id="rId57"/>
      <p:boldItalic r:id="rId58"/>
    </p:embeddedFont>
    <p:embeddedFont>
      <p:font typeface="Roboto"/>
      <p:regular r:id="rId59"/>
      <p:bold r:id="rId60"/>
      <p:italic r:id="rId61"/>
      <p:boldItalic r:id="rId62"/>
    </p:embeddedFont>
    <p:embeddedFont>
      <p:font typeface="Roboto Medium"/>
      <p:regular r:id="rId63"/>
      <p:bold r:id="rId64"/>
      <p:italic r:id="rId65"/>
      <p:boldItalic r:id="rId66"/>
    </p:embeddedFont>
    <p:embeddedFont>
      <p:font typeface="Caveat"/>
      <p:regular r:id="rId67"/>
      <p:bold r:id="rId68"/>
    </p:embeddedFont>
    <p:embeddedFont>
      <p:font typeface="Inconsolata"/>
      <p:regular r:id="rId69"/>
      <p:bold r:id="rId70"/>
    </p:embeddedFont>
    <p:embeddedFont>
      <p:font typeface="Oswald Light"/>
      <p:regular r:id="rId71"/>
      <p:bold r:id="rId72"/>
    </p:embeddedFont>
    <p:embeddedFont>
      <p:font typeface="Roboto Light"/>
      <p:regular r:id="rId73"/>
      <p:bold r:id="rId74"/>
      <p:italic r:id="rId75"/>
      <p:boldItalic r:id="rId76"/>
    </p:embeddedFont>
    <p:embeddedFont>
      <p:font typeface="Oswald"/>
      <p:regular r:id="rId77"/>
      <p:bold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6F78E60-7471-4A17-B9E1-DD50000C73B1}">
  <a:tblStyle styleId="{B6F78E60-7471-4A17-B9E1-DD50000C73B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obotoLight-regular.fntdata"/><Relationship Id="rId72" Type="http://schemas.openxmlformats.org/officeDocument/2006/relationships/font" Target="fonts/OswaldLight-bold.fntdata"/><Relationship Id="rId31" Type="http://schemas.openxmlformats.org/officeDocument/2006/relationships/slide" Target="slides/slide24.xml"/><Relationship Id="rId75" Type="http://schemas.openxmlformats.org/officeDocument/2006/relationships/font" Target="fonts/RobotoLight-italic.fntdata"/><Relationship Id="rId30" Type="http://schemas.openxmlformats.org/officeDocument/2006/relationships/slide" Target="slides/slide23.xml"/><Relationship Id="rId74" Type="http://schemas.openxmlformats.org/officeDocument/2006/relationships/font" Target="fonts/RobotoLight-bold.fntdata"/><Relationship Id="rId33" Type="http://schemas.openxmlformats.org/officeDocument/2006/relationships/slide" Target="slides/slide26.xml"/><Relationship Id="rId77" Type="http://schemas.openxmlformats.org/officeDocument/2006/relationships/font" Target="fonts/Oswald-regular.fntdata"/><Relationship Id="rId32" Type="http://schemas.openxmlformats.org/officeDocument/2006/relationships/slide" Target="slides/slide25.xml"/><Relationship Id="rId76" Type="http://schemas.openxmlformats.org/officeDocument/2006/relationships/font" Target="fonts/RobotoLight-boldItalic.fntdata"/><Relationship Id="rId35" Type="http://schemas.openxmlformats.org/officeDocument/2006/relationships/slide" Target="slides/slide28.xml"/><Relationship Id="rId34" Type="http://schemas.openxmlformats.org/officeDocument/2006/relationships/slide" Target="slides/slide27.xml"/><Relationship Id="rId78" Type="http://schemas.openxmlformats.org/officeDocument/2006/relationships/font" Target="fonts/Oswald-bold.fntdata"/><Relationship Id="rId71" Type="http://schemas.openxmlformats.org/officeDocument/2006/relationships/font" Target="fonts/OswaldLight-regular.fntdata"/><Relationship Id="rId70" Type="http://schemas.openxmlformats.org/officeDocument/2006/relationships/font" Target="fonts/Inconsolata-bold.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Roboto-boldItalic.fntdata"/><Relationship Id="rId61" Type="http://schemas.openxmlformats.org/officeDocument/2006/relationships/font" Target="fonts/Roboto-italic.fntdata"/><Relationship Id="rId20" Type="http://schemas.openxmlformats.org/officeDocument/2006/relationships/slide" Target="slides/slide13.xml"/><Relationship Id="rId64" Type="http://schemas.openxmlformats.org/officeDocument/2006/relationships/font" Target="fonts/RobotoMedium-bold.fntdata"/><Relationship Id="rId63" Type="http://schemas.openxmlformats.org/officeDocument/2006/relationships/font" Target="fonts/RobotoMedium-regular.fntdata"/><Relationship Id="rId22" Type="http://schemas.openxmlformats.org/officeDocument/2006/relationships/slide" Target="slides/slide15.xml"/><Relationship Id="rId66" Type="http://schemas.openxmlformats.org/officeDocument/2006/relationships/font" Target="fonts/RobotoMedium-boldItalic.fntdata"/><Relationship Id="rId21" Type="http://schemas.openxmlformats.org/officeDocument/2006/relationships/slide" Target="slides/slide14.xml"/><Relationship Id="rId65" Type="http://schemas.openxmlformats.org/officeDocument/2006/relationships/font" Target="fonts/RobotoMedium-italic.fntdata"/><Relationship Id="rId24" Type="http://schemas.openxmlformats.org/officeDocument/2006/relationships/slide" Target="slides/slide17.xml"/><Relationship Id="rId68" Type="http://schemas.openxmlformats.org/officeDocument/2006/relationships/font" Target="fonts/Caveat-bold.fntdata"/><Relationship Id="rId23" Type="http://schemas.openxmlformats.org/officeDocument/2006/relationships/slide" Target="slides/slide16.xml"/><Relationship Id="rId67" Type="http://schemas.openxmlformats.org/officeDocument/2006/relationships/font" Target="fonts/Caveat-regular.fntdata"/><Relationship Id="rId60" Type="http://schemas.openxmlformats.org/officeDocument/2006/relationships/font" Target="fonts/Roboto-bold.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Inconsolata-regular.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font" Target="fonts/OswaldMedium-regular.fntdata"/><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font" Target="fonts/RobotoThin-regular.fntdata"/><Relationship Id="rId10" Type="http://schemas.openxmlformats.org/officeDocument/2006/relationships/slide" Target="slides/slide3.xml"/><Relationship Id="rId54" Type="http://schemas.openxmlformats.org/officeDocument/2006/relationships/font" Target="fonts/OswaldMedium-bold.fntdata"/><Relationship Id="rId13" Type="http://schemas.openxmlformats.org/officeDocument/2006/relationships/slide" Target="slides/slide6.xml"/><Relationship Id="rId57" Type="http://schemas.openxmlformats.org/officeDocument/2006/relationships/font" Target="fonts/RobotoThin-italic.fntdata"/><Relationship Id="rId12" Type="http://schemas.openxmlformats.org/officeDocument/2006/relationships/slide" Target="slides/slide5.xml"/><Relationship Id="rId56" Type="http://schemas.openxmlformats.org/officeDocument/2006/relationships/font" Target="fonts/RobotoThin-bold.fntdata"/><Relationship Id="rId15" Type="http://schemas.openxmlformats.org/officeDocument/2006/relationships/slide" Target="slides/slide8.xml"/><Relationship Id="rId59" Type="http://schemas.openxmlformats.org/officeDocument/2006/relationships/font" Target="fonts/Roboto-regular.fntdata"/><Relationship Id="rId14" Type="http://schemas.openxmlformats.org/officeDocument/2006/relationships/slide" Target="slides/slide7.xml"/><Relationship Id="rId58" Type="http://schemas.openxmlformats.org/officeDocument/2006/relationships/font" Target="fonts/RobotoThin-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f9d0818f68_0_1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f9d0818f68_0_1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f9d0818f68_0_1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f9d0818f68_0_1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f9d0818f68_0_1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f9d0818f68_0_1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f9d0818f68_0_19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f9d0818f68_0_19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f9d0818f68_0_1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f9d0818f68_0_1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605fb1b5c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605fb1b5c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r>
              <a:rPr lang="en"/>
              <a:t>hutterstock_46018207</a:t>
            </a:r>
            <a:endParaRPr/>
          </a:p>
          <a:p>
            <a:pPr indent="0" lvl="0" marL="0" rtl="0" algn="l">
              <a:spcBef>
                <a:spcPts val="0"/>
              </a:spcBef>
              <a:spcAft>
                <a:spcPts val="0"/>
              </a:spcAft>
              <a:buNone/>
            </a:pPr>
            <a:r>
              <a:rPr lang="en"/>
              <a:t>shutterstock_107698130</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f9d0818f68_0_1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f9d0818f68_0_1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f9d0818f68_0_1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f9d0818f68_0_1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f9d0818f68_0_1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f9d0818f68_0_1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61885686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61885686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6188568637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6188568637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f9d0818f68_0_1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f9d0818f68_0_1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6188568637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6188568637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f9d0818f68_0_1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f9d0818f68_0_1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6188568637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6188568637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6188568637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6188568637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f9d0818f68_0_19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f9d0818f68_0_19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605fb1b5c2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605fb1b5c2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f9d0818f68_0_1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f9d0818f68_0_1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f9d0818f68_0_1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f9d0818f68_0_1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f9d0818f68_0_2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f9d0818f68_0_2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f9d0818f68_0_20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f9d0818f68_0_2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f9d0818f68_0_1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f9d0818f68_0_1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6188568637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6188568637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f9d0818f68_0_2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7" name="Google Shape;1047;gf9d0818f68_0_2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f9d0818f68_0_2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f9d0818f68_0_2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f9d0818f68_0_2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f9d0818f68_0_2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f9d0818f68_0_20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f9d0818f68_0_20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41c531a78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41c531a78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shutterstock_757928980</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f9d0818f68_0_2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f9d0818f68_0_2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4c85ea18e0_0_206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g4c85ea18e0_0_20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6188568637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6188568637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1037ebd6c3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1037ebd6c3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f9d0818f68_0_1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f9d0818f68_0_1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1037ebd6c3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1037ebd6c3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1037ebd6c3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1037ebd6c3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1037ebd6c3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1037ebd6c3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1037ebd6c30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1037ebd6c30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1037ebd6c30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1037ebd6c30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1037ebd6c30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1037ebd6c30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607e9e3fe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607e9e3fe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shutterstock_94248952</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f9d0818f68_0_1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f9d0818f68_0_1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f9d0818f68_0_1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f9d0818f68_0_1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f9d0818f68_0_1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f9d0818f68_0_1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6181e3fc38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6181e3fc38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shutterstock_538046059</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4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3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3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4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2.png"/><Relationship Id="rId4" Type="http://schemas.openxmlformats.org/officeDocument/2006/relationships/image" Target="../media/image3.png"/><Relationship Id="rId11" Type="http://schemas.openxmlformats.org/officeDocument/2006/relationships/image" Target="../media/image44.png"/><Relationship Id="rId10" Type="http://schemas.openxmlformats.org/officeDocument/2006/relationships/image" Target="../media/image10.png"/><Relationship Id="rId9" Type="http://schemas.openxmlformats.org/officeDocument/2006/relationships/image" Target="../media/image12.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8.png"/><Relationship Id="rId8"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2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5.png"/><Relationship Id="rId4" Type="http://schemas.openxmlformats.org/officeDocument/2006/relationships/image" Target="../media/image3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2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4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41.png"/><Relationship Id="rId4" Type="http://schemas.openxmlformats.org/officeDocument/2006/relationships/image" Target="../media/image3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2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3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3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3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4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3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5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52" name="Shape 52"/>
        <p:cNvGrpSpPr/>
        <p:nvPr/>
      </p:nvGrpSpPr>
      <p:grpSpPr>
        <a:xfrm>
          <a:off x="0" y="0"/>
          <a:ext cx="0" cy="0"/>
          <a:chOff x="0" y="0"/>
          <a:chExt cx="0" cy="0"/>
        </a:xfrm>
      </p:grpSpPr>
      <p:sp>
        <p:nvSpPr>
          <p:cNvPr id="53" name="Google Shape;53;p1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 name="Google Shape;54;p1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 name="Google Shape;55;p1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6" name="Google Shape;56;p1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 name="Google Shape;57;p1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 name="Google Shape;58;p1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14"/>
          <p:cNvGrpSpPr/>
          <p:nvPr/>
        </p:nvGrpSpPr>
        <p:grpSpPr>
          <a:xfrm>
            <a:off x="457427" y="3873038"/>
            <a:ext cx="602564" cy="377174"/>
            <a:chOff x="457200" y="1466425"/>
            <a:chExt cx="776900" cy="486300"/>
          </a:xfrm>
        </p:grpSpPr>
        <p:sp>
          <p:nvSpPr>
            <p:cNvPr id="60" name="Google Shape;60;p14"/>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43461"/>
                  </a:solidFill>
                  <a:latin typeface="Roboto Light"/>
                  <a:ea typeface="Roboto Light"/>
                  <a:cs typeface="Roboto Light"/>
                  <a:sym typeface="Roboto Light"/>
                </a:rPr>
                <a:t>07</a:t>
              </a:r>
              <a:endParaRPr sz="2000">
                <a:solidFill>
                  <a:srgbClr val="043461"/>
                </a:solidFill>
                <a:latin typeface="Roboto Light"/>
                <a:ea typeface="Roboto Light"/>
                <a:cs typeface="Roboto Light"/>
                <a:sym typeface="Roboto Light"/>
              </a:endParaRPr>
            </a:p>
          </p:txBody>
        </p:sp>
        <p:sp>
          <p:nvSpPr>
            <p:cNvPr id="61" name="Google Shape;61;p14"/>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endParaRPr>
            </a:p>
          </p:txBody>
        </p:sp>
      </p:grpSp>
      <p:sp>
        <p:nvSpPr>
          <p:cNvPr id="62" name="Google Shape;62;p1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 name="Google Shape;63;p1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 name="Google Shape;64;p14"/>
          <p:cNvGrpSpPr/>
          <p:nvPr/>
        </p:nvGrpSpPr>
        <p:grpSpPr>
          <a:xfrm>
            <a:off x="457315" y="4311142"/>
            <a:ext cx="602564" cy="377174"/>
            <a:chOff x="457200" y="1466425"/>
            <a:chExt cx="776900" cy="486300"/>
          </a:xfrm>
        </p:grpSpPr>
        <p:sp>
          <p:nvSpPr>
            <p:cNvPr id="65" name="Google Shape;65;p14"/>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43461"/>
                  </a:solidFill>
                  <a:latin typeface="Roboto Light"/>
                  <a:ea typeface="Roboto Light"/>
                  <a:cs typeface="Roboto Light"/>
                  <a:sym typeface="Roboto Light"/>
                </a:rPr>
                <a:t>08</a:t>
              </a:r>
              <a:endParaRPr sz="2000">
                <a:solidFill>
                  <a:srgbClr val="043461"/>
                </a:solidFill>
                <a:latin typeface="Roboto Light"/>
                <a:ea typeface="Roboto Light"/>
                <a:cs typeface="Roboto Light"/>
                <a:sym typeface="Roboto Light"/>
              </a:endParaRPr>
            </a:p>
          </p:txBody>
        </p:sp>
        <p:sp>
          <p:nvSpPr>
            <p:cNvPr id="66" name="Google Shape;66;p14"/>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endParaRPr>
            </a:p>
          </p:txBody>
        </p:sp>
      </p:grpSp>
      <p:sp>
        <p:nvSpPr>
          <p:cNvPr id="67" name="Google Shape;67;p1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 name="Google Shape;68;p1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 name="Google Shape;69;p14"/>
          <p:cNvGrpSpPr/>
          <p:nvPr/>
        </p:nvGrpSpPr>
        <p:grpSpPr>
          <a:xfrm>
            <a:off x="457377" y="2996663"/>
            <a:ext cx="602564" cy="377174"/>
            <a:chOff x="457200" y="1466425"/>
            <a:chExt cx="776900" cy="486300"/>
          </a:xfrm>
        </p:grpSpPr>
        <p:sp>
          <p:nvSpPr>
            <p:cNvPr id="70" name="Google Shape;70;p14"/>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43461"/>
                  </a:solidFill>
                  <a:latin typeface="Roboto Light"/>
                  <a:ea typeface="Roboto Light"/>
                  <a:cs typeface="Roboto Light"/>
                  <a:sym typeface="Roboto Light"/>
                </a:rPr>
                <a:t>05</a:t>
              </a:r>
              <a:endParaRPr sz="2000">
                <a:solidFill>
                  <a:srgbClr val="043461"/>
                </a:solidFill>
                <a:latin typeface="Roboto Light"/>
                <a:ea typeface="Roboto Light"/>
                <a:cs typeface="Roboto Light"/>
                <a:sym typeface="Roboto Light"/>
              </a:endParaRPr>
            </a:p>
          </p:txBody>
        </p:sp>
        <p:sp>
          <p:nvSpPr>
            <p:cNvPr id="71" name="Google Shape;71;p14"/>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endParaRPr>
            </a:p>
          </p:txBody>
        </p:sp>
      </p:grpSp>
      <p:sp>
        <p:nvSpPr>
          <p:cNvPr id="72" name="Google Shape;72;p1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 name="Google Shape;73;p1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 name="Google Shape;74;p14"/>
          <p:cNvGrpSpPr/>
          <p:nvPr/>
        </p:nvGrpSpPr>
        <p:grpSpPr>
          <a:xfrm>
            <a:off x="457265" y="3434767"/>
            <a:ext cx="602564" cy="377174"/>
            <a:chOff x="457200" y="1466425"/>
            <a:chExt cx="776900" cy="486300"/>
          </a:xfrm>
        </p:grpSpPr>
        <p:sp>
          <p:nvSpPr>
            <p:cNvPr id="75" name="Google Shape;75;p14"/>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43461"/>
                  </a:solidFill>
                  <a:latin typeface="Roboto Light"/>
                  <a:ea typeface="Roboto Light"/>
                  <a:cs typeface="Roboto Light"/>
                  <a:sym typeface="Roboto Light"/>
                </a:rPr>
                <a:t>06</a:t>
              </a:r>
              <a:endParaRPr sz="2000">
                <a:solidFill>
                  <a:srgbClr val="043461"/>
                </a:solidFill>
                <a:latin typeface="Roboto Light"/>
                <a:ea typeface="Roboto Light"/>
                <a:cs typeface="Roboto Light"/>
                <a:sym typeface="Roboto Light"/>
              </a:endParaRPr>
            </a:p>
          </p:txBody>
        </p:sp>
        <p:sp>
          <p:nvSpPr>
            <p:cNvPr id="76" name="Google Shape;76;p14"/>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endParaRPr>
            </a:p>
          </p:txBody>
        </p:sp>
      </p:grpSp>
      <p:sp>
        <p:nvSpPr>
          <p:cNvPr id="77" name="Google Shape;77;p1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 name="Google Shape;78;p1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 name="Google Shape;79;p14"/>
          <p:cNvGrpSpPr/>
          <p:nvPr/>
        </p:nvGrpSpPr>
        <p:grpSpPr>
          <a:xfrm>
            <a:off x="457402" y="2135288"/>
            <a:ext cx="602564" cy="377174"/>
            <a:chOff x="457200" y="1466425"/>
            <a:chExt cx="776900" cy="486300"/>
          </a:xfrm>
        </p:grpSpPr>
        <p:sp>
          <p:nvSpPr>
            <p:cNvPr id="80" name="Google Shape;80;p14"/>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43461"/>
                  </a:solidFill>
                  <a:latin typeface="Roboto Light"/>
                  <a:ea typeface="Roboto Light"/>
                  <a:cs typeface="Roboto Light"/>
                  <a:sym typeface="Roboto Light"/>
                </a:rPr>
                <a:t>03</a:t>
              </a:r>
              <a:endParaRPr sz="2000">
                <a:solidFill>
                  <a:srgbClr val="043461"/>
                </a:solidFill>
                <a:latin typeface="Roboto Light"/>
                <a:ea typeface="Roboto Light"/>
                <a:cs typeface="Roboto Light"/>
                <a:sym typeface="Roboto Light"/>
              </a:endParaRPr>
            </a:p>
          </p:txBody>
        </p:sp>
        <p:sp>
          <p:nvSpPr>
            <p:cNvPr id="81" name="Google Shape;81;p14"/>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endParaRPr>
            </a:p>
          </p:txBody>
        </p:sp>
      </p:grpSp>
      <p:sp>
        <p:nvSpPr>
          <p:cNvPr id="82" name="Google Shape;82;p14"/>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 name="Google Shape;83;p1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14"/>
          <p:cNvGrpSpPr/>
          <p:nvPr/>
        </p:nvGrpSpPr>
        <p:grpSpPr>
          <a:xfrm>
            <a:off x="457290" y="2573392"/>
            <a:ext cx="602564" cy="377174"/>
            <a:chOff x="457200" y="1466425"/>
            <a:chExt cx="776900" cy="486300"/>
          </a:xfrm>
        </p:grpSpPr>
        <p:sp>
          <p:nvSpPr>
            <p:cNvPr id="85" name="Google Shape;85;p14"/>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43461"/>
                  </a:solidFill>
                  <a:latin typeface="Roboto Light"/>
                  <a:ea typeface="Roboto Light"/>
                  <a:cs typeface="Roboto Light"/>
                  <a:sym typeface="Roboto Light"/>
                </a:rPr>
                <a:t>04</a:t>
              </a:r>
              <a:endParaRPr sz="2000">
                <a:solidFill>
                  <a:srgbClr val="043461"/>
                </a:solidFill>
                <a:latin typeface="Roboto Light"/>
                <a:ea typeface="Roboto Light"/>
                <a:cs typeface="Roboto Light"/>
                <a:sym typeface="Roboto Light"/>
              </a:endParaRPr>
            </a:p>
          </p:txBody>
        </p:sp>
        <p:sp>
          <p:nvSpPr>
            <p:cNvPr id="86" name="Google Shape;86;p14"/>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endParaRPr>
            </a:p>
          </p:txBody>
        </p:sp>
      </p:grpSp>
      <p:sp>
        <p:nvSpPr>
          <p:cNvPr id="87" name="Google Shape;87;p14"/>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 name="Google Shape;88;p1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 name="Google Shape;89;p14"/>
          <p:cNvGrpSpPr/>
          <p:nvPr/>
        </p:nvGrpSpPr>
        <p:grpSpPr>
          <a:xfrm>
            <a:off x="457352" y="1258913"/>
            <a:ext cx="602564" cy="377174"/>
            <a:chOff x="457200" y="1466425"/>
            <a:chExt cx="776900" cy="486300"/>
          </a:xfrm>
        </p:grpSpPr>
        <p:sp>
          <p:nvSpPr>
            <p:cNvPr id="90" name="Google Shape;90;p14"/>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43461"/>
                  </a:solidFill>
                  <a:latin typeface="Roboto Light"/>
                  <a:ea typeface="Roboto Light"/>
                  <a:cs typeface="Roboto Light"/>
                  <a:sym typeface="Roboto Light"/>
                </a:rPr>
                <a:t>01</a:t>
              </a:r>
              <a:endParaRPr sz="2000">
                <a:solidFill>
                  <a:srgbClr val="043461"/>
                </a:solidFill>
                <a:latin typeface="Roboto Light"/>
                <a:ea typeface="Roboto Light"/>
                <a:cs typeface="Roboto Light"/>
                <a:sym typeface="Roboto Light"/>
              </a:endParaRPr>
            </a:p>
          </p:txBody>
        </p:sp>
        <p:sp>
          <p:nvSpPr>
            <p:cNvPr id="91" name="Google Shape;91;p14"/>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endParaRPr>
            </a:p>
          </p:txBody>
        </p:sp>
      </p:grpSp>
      <p:sp>
        <p:nvSpPr>
          <p:cNvPr id="92" name="Google Shape;92;p14"/>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 name="Google Shape;93;p1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 name="Google Shape;94;p14"/>
          <p:cNvGrpSpPr/>
          <p:nvPr/>
        </p:nvGrpSpPr>
        <p:grpSpPr>
          <a:xfrm>
            <a:off x="457240" y="1697017"/>
            <a:ext cx="602564" cy="377174"/>
            <a:chOff x="457200" y="1466425"/>
            <a:chExt cx="776900" cy="486300"/>
          </a:xfrm>
        </p:grpSpPr>
        <p:sp>
          <p:nvSpPr>
            <p:cNvPr id="95" name="Google Shape;95;p14"/>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43461"/>
                  </a:solidFill>
                  <a:latin typeface="Roboto Light"/>
                  <a:ea typeface="Roboto Light"/>
                  <a:cs typeface="Roboto Light"/>
                  <a:sym typeface="Roboto Light"/>
                </a:rPr>
                <a:t>02</a:t>
              </a:r>
              <a:endParaRPr sz="2000">
                <a:solidFill>
                  <a:srgbClr val="043461"/>
                </a:solidFill>
                <a:latin typeface="Roboto Light"/>
                <a:ea typeface="Roboto Light"/>
                <a:cs typeface="Roboto Light"/>
                <a:sym typeface="Roboto Light"/>
              </a:endParaRPr>
            </a:p>
          </p:txBody>
        </p:sp>
        <p:sp>
          <p:nvSpPr>
            <p:cNvPr id="96" name="Google Shape;96;p14"/>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endParaRPr>
            </a:p>
          </p:txBody>
        </p:sp>
      </p:grpSp>
      <p:sp>
        <p:nvSpPr>
          <p:cNvPr id="97" name="Google Shape;97;p14"/>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 Web Development">
  <p:cSld name="CUSTOM_2_3_1_1_1_1_1_2_1_2_1_1_1_1_2_2_1_2_1_1_1_2_2">
    <p:spTree>
      <p:nvGrpSpPr>
        <p:cNvPr id="98" name="Shape 98"/>
        <p:cNvGrpSpPr/>
        <p:nvPr/>
      </p:nvGrpSpPr>
      <p:grpSpPr>
        <a:xfrm>
          <a:off x="0" y="0"/>
          <a:ext cx="0" cy="0"/>
          <a:chOff x="0" y="0"/>
          <a:chExt cx="0" cy="0"/>
        </a:xfrm>
      </p:grpSpPr>
      <p:pic>
        <p:nvPicPr>
          <p:cNvPr id="99" name="Google Shape;99;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 name="Google Shape;100;p15"/>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101" name="Google Shape;101;p15"/>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 name="Google Shape;102;p15"/>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103" name="Google Shape;103;p15"/>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4" name="Google Shape;104;p15"/>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05" name="Google Shape;105;p15"/>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106" name="Google Shape;106;p15"/>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107" name="Google Shape;107;p15"/>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108" name="Shape 108"/>
        <p:cNvGrpSpPr/>
        <p:nvPr/>
      </p:nvGrpSpPr>
      <p:grpSpPr>
        <a:xfrm>
          <a:off x="0" y="0"/>
          <a:ext cx="0" cy="0"/>
          <a:chOff x="0" y="0"/>
          <a:chExt cx="0" cy="0"/>
        </a:xfrm>
      </p:grpSpPr>
      <p:pic>
        <p:nvPicPr>
          <p:cNvPr id="109" name="Google Shape;109;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0" name="Google Shape;110;p1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1" name="Google Shape;111;p1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2" name="Google Shape;112;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113" name="Shape 113"/>
        <p:cNvGrpSpPr/>
        <p:nvPr/>
      </p:nvGrpSpPr>
      <p:grpSpPr>
        <a:xfrm>
          <a:off x="0" y="0"/>
          <a:ext cx="0" cy="0"/>
          <a:chOff x="0" y="0"/>
          <a:chExt cx="0" cy="0"/>
        </a:xfrm>
      </p:grpSpPr>
      <p:pic>
        <p:nvPicPr>
          <p:cNvPr id="114" name="Google Shape;114;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5" name="Google Shape;115;p1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6" name="Google Shape;116;p1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7" name="Google Shape;117;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118" name="Shape 118"/>
        <p:cNvGrpSpPr/>
        <p:nvPr/>
      </p:nvGrpSpPr>
      <p:grpSpPr>
        <a:xfrm>
          <a:off x="0" y="0"/>
          <a:ext cx="0" cy="0"/>
          <a:chOff x="0" y="0"/>
          <a:chExt cx="0" cy="0"/>
        </a:xfrm>
      </p:grpSpPr>
      <p:sp>
        <p:nvSpPr>
          <p:cNvPr id="119" name="Google Shape;119;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0" name="Google Shape;120;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21" name="Google Shape;121;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2" name="Google Shape;122;p1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23" name="Google Shape;123;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4" name="Google Shape;124;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5" name="Google Shape;125;p1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126" name="Shape 126"/>
        <p:cNvGrpSpPr/>
        <p:nvPr/>
      </p:nvGrpSpPr>
      <p:grpSpPr>
        <a:xfrm>
          <a:off x="0" y="0"/>
          <a:ext cx="0" cy="0"/>
          <a:chOff x="0" y="0"/>
          <a:chExt cx="0" cy="0"/>
        </a:xfrm>
      </p:grpSpPr>
      <p:pic>
        <p:nvPicPr>
          <p:cNvPr id="127" name="Google Shape;127;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8" name="Google Shape;128;p1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29" name="Google Shape;129;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130" name="Google Shape;130;p19"/>
          <p:cNvPicPr preferRelativeResize="0"/>
          <p:nvPr/>
        </p:nvPicPr>
        <p:blipFill>
          <a:blip r:embed="rId3">
            <a:alphaModFix/>
          </a:blip>
          <a:stretch>
            <a:fillRect/>
          </a:stretch>
        </p:blipFill>
        <p:spPr>
          <a:xfrm>
            <a:off x="1054464" y="72851"/>
            <a:ext cx="7035071" cy="459374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131" name="Shape 131"/>
        <p:cNvGrpSpPr/>
        <p:nvPr/>
      </p:nvGrpSpPr>
      <p:grpSpPr>
        <a:xfrm>
          <a:off x="0" y="0"/>
          <a:ext cx="0" cy="0"/>
          <a:chOff x="0" y="0"/>
          <a:chExt cx="0" cy="0"/>
        </a:xfrm>
      </p:grpSpPr>
      <p:pic>
        <p:nvPicPr>
          <p:cNvPr id="132" name="Google Shape;132;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3" name="Google Shape;133;p2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34" name="Google Shape;134;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35" name="Google Shape;135;p20"/>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136" name="Google Shape;136;p20"/>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137" name="Shape 137"/>
        <p:cNvGrpSpPr/>
        <p:nvPr/>
      </p:nvGrpSpPr>
      <p:grpSpPr>
        <a:xfrm>
          <a:off x="0" y="0"/>
          <a:ext cx="0" cy="0"/>
          <a:chOff x="0" y="0"/>
          <a:chExt cx="0" cy="0"/>
        </a:xfrm>
      </p:grpSpPr>
      <p:pic>
        <p:nvPicPr>
          <p:cNvPr id="138" name="Google Shape;138;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9" name="Google Shape;139;p2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40" name="Google Shape;140;p21"/>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41" name="Google Shape;141;p21"/>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142" name="Google Shape;142;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143" name="Shape 143"/>
        <p:cNvGrpSpPr/>
        <p:nvPr/>
      </p:nvGrpSpPr>
      <p:grpSpPr>
        <a:xfrm>
          <a:off x="0" y="0"/>
          <a:ext cx="0" cy="0"/>
          <a:chOff x="0" y="0"/>
          <a:chExt cx="0" cy="0"/>
        </a:xfrm>
      </p:grpSpPr>
      <p:pic>
        <p:nvPicPr>
          <p:cNvPr id="144" name="Google Shape;144;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5" name="Google Shape;145;p2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46" name="Google Shape;146;p22"/>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47" name="Google Shape;147;p22"/>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48" name="Google Shape;148;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49" name="Shape 149"/>
        <p:cNvGrpSpPr/>
        <p:nvPr/>
      </p:nvGrpSpPr>
      <p:grpSpPr>
        <a:xfrm>
          <a:off x="0" y="0"/>
          <a:ext cx="0" cy="0"/>
          <a:chOff x="0" y="0"/>
          <a:chExt cx="0" cy="0"/>
        </a:xfrm>
      </p:grpSpPr>
      <p:pic>
        <p:nvPicPr>
          <p:cNvPr id="150" name="Google Shape;150;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1" name="Google Shape;151;p2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52" name="Google Shape;152;p23"/>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3" name="Google Shape;153;p23"/>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54" name="Google Shape;154;p23"/>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55" name="Google Shape;155;p23"/>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156" name="Google Shape;156;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57" name="Shape 157"/>
        <p:cNvGrpSpPr/>
        <p:nvPr/>
      </p:nvGrpSpPr>
      <p:grpSpPr>
        <a:xfrm>
          <a:off x="0" y="0"/>
          <a:ext cx="0" cy="0"/>
          <a:chOff x="0" y="0"/>
          <a:chExt cx="0" cy="0"/>
        </a:xfrm>
      </p:grpSpPr>
      <p:pic>
        <p:nvPicPr>
          <p:cNvPr id="158" name="Google Shape;158;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9" name="Google Shape;159;p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60" name="Google Shape;160;p24"/>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61" name="Google Shape;161;p24"/>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62" name="Google Shape;162;p2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63" name="Google Shape;163;p24"/>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64" name="Google Shape;164;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65" name="Shape 165"/>
        <p:cNvGrpSpPr/>
        <p:nvPr/>
      </p:nvGrpSpPr>
      <p:grpSpPr>
        <a:xfrm>
          <a:off x="0" y="0"/>
          <a:ext cx="0" cy="0"/>
          <a:chOff x="0" y="0"/>
          <a:chExt cx="0" cy="0"/>
        </a:xfrm>
      </p:grpSpPr>
      <p:pic>
        <p:nvPicPr>
          <p:cNvPr id="166" name="Google Shape;166;p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7" name="Google Shape;167;p25"/>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69" name="Google Shape;169;p2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0" name="Google Shape;170;p2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71" name="Google Shape;171;p25"/>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72" name="Google Shape;172;p25"/>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73" name="Google Shape;173;p25"/>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74" name="Google Shape;174;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175" name="Shape 175"/>
        <p:cNvGrpSpPr/>
        <p:nvPr/>
      </p:nvGrpSpPr>
      <p:grpSpPr>
        <a:xfrm>
          <a:off x="0" y="0"/>
          <a:ext cx="0" cy="0"/>
          <a:chOff x="0" y="0"/>
          <a:chExt cx="0" cy="0"/>
        </a:xfrm>
      </p:grpSpPr>
      <p:pic>
        <p:nvPicPr>
          <p:cNvPr id="176" name="Google Shape;176;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7" name="Google Shape;177;p26"/>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79" name="Google Shape;179;p2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80" name="Google Shape;180;p2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81" name="Google Shape;181;p26"/>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82" name="Google Shape;182;p26"/>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83" name="Google Shape;183;p26"/>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84" name="Google Shape;184;p26"/>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85" name="Google Shape;185;p26"/>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86" name="Google Shape;186;p26"/>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87" name="Google Shape;187;p26"/>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88" name="Google Shape;188;p26"/>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89" name="Google Shape;189;p26"/>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90" name="Google Shape;190;p26"/>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91" name="Google Shape;191;p26"/>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92" name="Google Shape;192;p26"/>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93" name="Google Shape;193;p26"/>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94" name="Google Shape;194;p26"/>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95" name="Google Shape;195;p26"/>
          <p:cNvGrpSpPr/>
          <p:nvPr/>
        </p:nvGrpSpPr>
        <p:grpSpPr>
          <a:xfrm>
            <a:off x="4519000" y="3821425"/>
            <a:ext cx="420900" cy="912575"/>
            <a:chOff x="4680988" y="3981725"/>
            <a:chExt cx="420900" cy="912575"/>
          </a:xfrm>
        </p:grpSpPr>
        <p:pic>
          <p:nvPicPr>
            <p:cNvPr id="196" name="Google Shape;196;p26"/>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97" name="Google Shape;197;p26"/>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98" name="Google Shape;198;p26"/>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99" name="Google Shape;199;p26"/>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00" name="Google Shape;200;p26"/>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201" name="Google Shape;201;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202" name="Shape 202"/>
        <p:cNvGrpSpPr/>
        <p:nvPr/>
      </p:nvGrpSpPr>
      <p:grpSpPr>
        <a:xfrm>
          <a:off x="0" y="0"/>
          <a:ext cx="0" cy="0"/>
          <a:chOff x="0" y="0"/>
          <a:chExt cx="0" cy="0"/>
        </a:xfrm>
      </p:grpSpPr>
      <p:pic>
        <p:nvPicPr>
          <p:cNvPr id="203" name="Google Shape;203;p2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4" name="Google Shape;204;p27"/>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5" name="Google Shape;205;p27"/>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08" name="Google Shape;208;p27"/>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09" name="Google Shape;209;p27"/>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10" name="Google Shape;210;p27"/>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211" name="Google Shape;211;p27"/>
          <p:cNvGrpSpPr/>
          <p:nvPr/>
        </p:nvGrpSpPr>
        <p:grpSpPr>
          <a:xfrm>
            <a:off x="4732975" y="426900"/>
            <a:ext cx="3984300" cy="1538339"/>
            <a:chOff x="4623475" y="424050"/>
            <a:chExt cx="3984300" cy="1538339"/>
          </a:xfrm>
        </p:grpSpPr>
        <p:sp>
          <p:nvSpPr>
            <p:cNvPr id="212" name="Google Shape;212;p27"/>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213" name="Google Shape;213;p27"/>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7"/>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215" name="Google Shape;215;p27"/>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216" name="Google Shape;216;p27"/>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217" name="Google Shape;217;p27"/>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218" name="Google Shape;218;p27"/>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219" name="Google Shape;219;p27"/>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220" name="Google Shape;220;p27"/>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 name="Google Shape;221;p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222" name="Shape 222"/>
        <p:cNvGrpSpPr/>
        <p:nvPr/>
      </p:nvGrpSpPr>
      <p:grpSpPr>
        <a:xfrm>
          <a:off x="0" y="0"/>
          <a:ext cx="0" cy="0"/>
          <a:chOff x="0" y="0"/>
          <a:chExt cx="0" cy="0"/>
        </a:xfrm>
      </p:grpSpPr>
      <p:sp>
        <p:nvSpPr>
          <p:cNvPr id="223" name="Google Shape;223;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4" name="Google Shape;224;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5" name="Google Shape;225;p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26" name="Google Shape;226;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227" name="Google Shape;227;p28"/>
          <p:cNvGraphicFramePr/>
          <p:nvPr/>
        </p:nvGraphicFramePr>
        <p:xfrm>
          <a:off x="358300" y="1181050"/>
          <a:ext cx="3000000" cy="3000000"/>
        </p:xfrm>
        <a:graphic>
          <a:graphicData uri="http://schemas.openxmlformats.org/drawingml/2006/table">
            <a:tbl>
              <a:tblPr>
                <a:noFill/>
                <a:tableStyleId>{B6F78E60-7471-4A17-B9E1-DD50000C73B1}</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228" name="Google Shape;228;p2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229" name="Google Shape;229;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230" name="Shape 230"/>
        <p:cNvGrpSpPr/>
        <p:nvPr/>
      </p:nvGrpSpPr>
      <p:grpSpPr>
        <a:xfrm>
          <a:off x="0" y="0"/>
          <a:ext cx="0" cy="0"/>
          <a:chOff x="0" y="0"/>
          <a:chExt cx="0" cy="0"/>
        </a:xfrm>
      </p:grpSpPr>
      <p:cxnSp>
        <p:nvCxnSpPr>
          <p:cNvPr id="231" name="Google Shape;231;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2" name="Google Shape;232;p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33" name="Google Shape;233;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234" name="Google Shape;234;p29"/>
          <p:cNvGraphicFramePr/>
          <p:nvPr/>
        </p:nvGraphicFramePr>
        <p:xfrm>
          <a:off x="358300" y="876250"/>
          <a:ext cx="3000000" cy="3000000"/>
        </p:xfrm>
        <a:graphic>
          <a:graphicData uri="http://schemas.openxmlformats.org/drawingml/2006/table">
            <a:tbl>
              <a:tblPr>
                <a:noFill/>
                <a:tableStyleId>{B6F78E60-7471-4A17-B9E1-DD50000C73B1}</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235" name="Google Shape;235;p29"/>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236" name="Google Shape;236;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237" name="Shape 237"/>
        <p:cNvGrpSpPr/>
        <p:nvPr/>
      </p:nvGrpSpPr>
      <p:grpSpPr>
        <a:xfrm>
          <a:off x="0" y="0"/>
          <a:ext cx="0" cy="0"/>
          <a:chOff x="0" y="0"/>
          <a:chExt cx="0" cy="0"/>
        </a:xfrm>
      </p:grpSpPr>
      <p:pic>
        <p:nvPicPr>
          <p:cNvPr id="238" name="Google Shape;238;p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39" name="Google Shape;239;p30"/>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41" name="Google Shape;241;p30"/>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42" name="Google Shape;242;p30"/>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43" name="Google Shape;243;p30"/>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44" name="Google Shape;244;p30"/>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245" name="Google Shape;245;p30"/>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246" name="Google Shape;246;p30"/>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247" name="Google Shape;247;p30"/>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248" name="Google Shape;248;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249" name="Shape 249"/>
        <p:cNvGrpSpPr/>
        <p:nvPr/>
      </p:nvGrpSpPr>
      <p:grpSpPr>
        <a:xfrm>
          <a:off x="0" y="0"/>
          <a:ext cx="0" cy="0"/>
          <a:chOff x="0" y="0"/>
          <a:chExt cx="0" cy="0"/>
        </a:xfrm>
      </p:grpSpPr>
      <p:sp>
        <p:nvSpPr>
          <p:cNvPr id="250" name="Google Shape;250;p31"/>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51" name="Google Shape;251;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2" name="Google Shape;252;p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53" name="Google Shape;253;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4" name="Google Shape;254;p3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55" name="Google Shape;255;p3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56" name="Google Shape;256;p31"/>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57" name="Google Shape;257;p31"/>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58" name="Google Shape;258;p31"/>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59" name="Google Shape;259;p31"/>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60" name="Google Shape;260;p31"/>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61" name="Google Shape;261;p31"/>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1"/>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63" name="Google Shape;263;p31"/>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64" name="Google Shape;264;p31"/>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65" name="Google Shape;265;p31"/>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66" name="Google Shape;266;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267" name="Shape 267"/>
        <p:cNvGrpSpPr/>
        <p:nvPr/>
      </p:nvGrpSpPr>
      <p:grpSpPr>
        <a:xfrm>
          <a:off x="0" y="0"/>
          <a:ext cx="0" cy="0"/>
          <a:chOff x="0" y="0"/>
          <a:chExt cx="0" cy="0"/>
        </a:xfrm>
      </p:grpSpPr>
      <p:pic>
        <p:nvPicPr>
          <p:cNvPr id="268" name="Google Shape;268;p3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9" name="Google Shape;269;p32"/>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71" name="Google Shape;271;p32"/>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72" name="Google Shape;272;p32"/>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73" name="Google Shape;273;p32"/>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74" name="Google Shape;274;p32"/>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75" name="Google Shape;275;p32"/>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76" name="Google Shape;276;p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277" name="Shape 277"/>
        <p:cNvGrpSpPr/>
        <p:nvPr/>
      </p:nvGrpSpPr>
      <p:grpSpPr>
        <a:xfrm>
          <a:off x="0" y="0"/>
          <a:ext cx="0" cy="0"/>
          <a:chOff x="0" y="0"/>
          <a:chExt cx="0" cy="0"/>
        </a:xfrm>
      </p:grpSpPr>
      <p:pic>
        <p:nvPicPr>
          <p:cNvPr id="278" name="Google Shape;278;p3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79" name="Google Shape;279;p3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pic>
        <p:nvPicPr>
          <p:cNvPr id="280" name="Google Shape;280;p33"/>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81" name="Google Shape;281;p33"/>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82" name="Google Shape;282;p3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283" name="Shape 283"/>
        <p:cNvGrpSpPr/>
        <p:nvPr/>
      </p:nvGrpSpPr>
      <p:grpSpPr>
        <a:xfrm>
          <a:off x="0" y="0"/>
          <a:ext cx="0" cy="0"/>
          <a:chOff x="0" y="0"/>
          <a:chExt cx="0" cy="0"/>
        </a:xfrm>
      </p:grpSpPr>
      <p:pic>
        <p:nvPicPr>
          <p:cNvPr id="284" name="Google Shape;284;p3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85" name="Google Shape;285;p34"/>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86" name="Google Shape;286;p34"/>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 name="Google Shape;287;p34"/>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88" name="Google Shape;288;p34"/>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89" name="Google Shape;289;p34"/>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90" name="Google Shape;290;p34"/>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291" name="Google Shape;291;p34"/>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92" name="Google Shape;292;p3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293" name="Shape 293"/>
        <p:cNvGrpSpPr/>
        <p:nvPr/>
      </p:nvGrpSpPr>
      <p:grpSpPr>
        <a:xfrm>
          <a:off x="0" y="0"/>
          <a:ext cx="0" cy="0"/>
          <a:chOff x="0" y="0"/>
          <a:chExt cx="0" cy="0"/>
        </a:xfrm>
      </p:grpSpPr>
      <p:pic>
        <p:nvPicPr>
          <p:cNvPr id="294" name="Google Shape;294;p3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95" name="Google Shape;295;p3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96" name="Google Shape;296;p35"/>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297" name="Google Shape;297;p35"/>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98" name="Google Shape;298;p3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1475D4"/>
                </a:solidFill>
                <a:latin typeface="Oswald"/>
                <a:ea typeface="Oswald"/>
                <a:cs typeface="Oswald"/>
                <a:sym typeface="Oswald"/>
              </a:rPr>
              <a:t>Challenge</a:t>
            </a:r>
            <a:endParaRPr sz="3600">
              <a:solidFill>
                <a:srgbClr val="1475D4"/>
              </a:solidFill>
              <a:latin typeface="Oswald"/>
              <a:ea typeface="Oswald"/>
              <a:cs typeface="Oswald"/>
              <a:sym typeface="Oswald"/>
            </a:endParaRPr>
          </a:p>
        </p:txBody>
      </p:sp>
      <p:sp>
        <p:nvSpPr>
          <p:cNvPr id="299" name="Google Shape;299;p3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300" name="Google Shape;300;p35"/>
          <p:cNvPicPr preferRelativeResize="0"/>
          <p:nvPr/>
        </p:nvPicPr>
        <p:blipFill>
          <a:blip r:embed="rId3">
            <a:alphaModFix/>
          </a:blip>
          <a:stretch>
            <a:fillRect/>
          </a:stretch>
        </p:blipFill>
        <p:spPr>
          <a:xfrm>
            <a:off x="3381350" y="428050"/>
            <a:ext cx="2381250" cy="23812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301" name="Shape 301"/>
        <p:cNvGrpSpPr/>
        <p:nvPr/>
      </p:nvGrpSpPr>
      <p:grpSpPr>
        <a:xfrm>
          <a:off x="0" y="0"/>
          <a:ext cx="0" cy="0"/>
          <a:chOff x="0" y="0"/>
          <a:chExt cx="0" cy="0"/>
        </a:xfrm>
      </p:grpSpPr>
      <p:pic>
        <p:nvPicPr>
          <p:cNvPr id="302" name="Google Shape;302;p36"/>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303" name="Google Shape;303;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4" name="Google Shape;304;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5" name="Google Shape;305;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6" name="Google Shape;306;p3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07" name="Google Shape;307;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8" name="Google Shape;308;p36"/>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09" name="Google Shape;309;p36"/>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10" name="Google Shape;310;p36"/>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11" name="Google Shape;311;p36"/>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312" name="Shape 312"/>
        <p:cNvGrpSpPr/>
        <p:nvPr/>
      </p:nvGrpSpPr>
      <p:grpSpPr>
        <a:xfrm>
          <a:off x="0" y="0"/>
          <a:ext cx="0" cy="0"/>
          <a:chOff x="0" y="0"/>
          <a:chExt cx="0" cy="0"/>
        </a:xfrm>
      </p:grpSpPr>
      <p:sp>
        <p:nvSpPr>
          <p:cNvPr id="313" name="Google Shape;313;p3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5" name="Google Shape;315;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16" name="Google Shape;316;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7" name="Google Shape;317;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18" name="Google Shape;318;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19" name="Google Shape;319;p37"/>
          <p:cNvGrpSpPr/>
          <p:nvPr/>
        </p:nvGrpSpPr>
        <p:grpSpPr>
          <a:xfrm>
            <a:off x="457200" y="1378813"/>
            <a:ext cx="776889" cy="621300"/>
            <a:chOff x="457200" y="1378813"/>
            <a:chExt cx="776889" cy="621300"/>
          </a:xfrm>
        </p:grpSpPr>
        <p:sp>
          <p:nvSpPr>
            <p:cNvPr id="320" name="Google Shape;320;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21" name="Google Shape;321;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22" name="Google Shape;322;p37"/>
          <p:cNvGrpSpPr/>
          <p:nvPr/>
        </p:nvGrpSpPr>
        <p:grpSpPr>
          <a:xfrm>
            <a:off x="457200" y="2228725"/>
            <a:ext cx="776889" cy="621300"/>
            <a:chOff x="457200" y="1378813"/>
            <a:chExt cx="776889" cy="621300"/>
          </a:xfrm>
        </p:grpSpPr>
        <p:sp>
          <p:nvSpPr>
            <p:cNvPr id="323" name="Google Shape;323;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24" name="Google Shape;324;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25" name="Google Shape;325;p37"/>
          <p:cNvGrpSpPr/>
          <p:nvPr/>
        </p:nvGrpSpPr>
        <p:grpSpPr>
          <a:xfrm>
            <a:off x="457200" y="3073850"/>
            <a:ext cx="776889" cy="621300"/>
            <a:chOff x="457200" y="1378813"/>
            <a:chExt cx="776889" cy="621300"/>
          </a:xfrm>
        </p:grpSpPr>
        <p:sp>
          <p:nvSpPr>
            <p:cNvPr id="326" name="Google Shape;326;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27" name="Google Shape;327;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28" name="Google Shape;328;p37"/>
          <p:cNvGrpSpPr/>
          <p:nvPr/>
        </p:nvGrpSpPr>
        <p:grpSpPr>
          <a:xfrm>
            <a:off x="457200" y="3923750"/>
            <a:ext cx="776889" cy="621300"/>
            <a:chOff x="457200" y="1378813"/>
            <a:chExt cx="776889" cy="621300"/>
          </a:xfrm>
        </p:grpSpPr>
        <p:sp>
          <p:nvSpPr>
            <p:cNvPr id="329" name="Google Shape;329;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30" name="Google Shape;330;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31" name="Google Shape;331;p37"/>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32" name="Google Shape;332;p3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7"/>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7"/>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36" name="Google Shape;336;p37"/>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37" name="Google Shape;337;p37"/>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38" name="Google Shape;338;p37"/>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339" name="Shape 339"/>
        <p:cNvGrpSpPr/>
        <p:nvPr/>
      </p:nvGrpSpPr>
      <p:grpSpPr>
        <a:xfrm>
          <a:off x="0" y="0"/>
          <a:ext cx="0" cy="0"/>
          <a:chOff x="0" y="0"/>
          <a:chExt cx="0" cy="0"/>
        </a:xfrm>
      </p:grpSpPr>
      <p:sp>
        <p:nvSpPr>
          <p:cNvPr id="340" name="Google Shape;340;p3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2" name="Google Shape;342;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43" name="Google Shape;343;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4" name="Google Shape;344;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45" name="Google Shape;345;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46" name="Google Shape;346;p38"/>
          <p:cNvGrpSpPr/>
          <p:nvPr/>
        </p:nvGrpSpPr>
        <p:grpSpPr>
          <a:xfrm>
            <a:off x="457200" y="1300225"/>
            <a:ext cx="776889" cy="621300"/>
            <a:chOff x="457200" y="1378813"/>
            <a:chExt cx="776889" cy="621300"/>
          </a:xfrm>
        </p:grpSpPr>
        <p:sp>
          <p:nvSpPr>
            <p:cNvPr id="347" name="Google Shape;347;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48" name="Google Shape;348;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 name="Google Shape;349;p38"/>
          <p:cNvGrpSpPr/>
          <p:nvPr/>
        </p:nvGrpSpPr>
        <p:grpSpPr>
          <a:xfrm>
            <a:off x="457200" y="2000125"/>
            <a:ext cx="776889" cy="621300"/>
            <a:chOff x="457200" y="1378813"/>
            <a:chExt cx="776889" cy="621300"/>
          </a:xfrm>
        </p:grpSpPr>
        <p:sp>
          <p:nvSpPr>
            <p:cNvPr id="350" name="Google Shape;350;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51" name="Google Shape;351;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 name="Google Shape;352;p38"/>
          <p:cNvGrpSpPr/>
          <p:nvPr/>
        </p:nvGrpSpPr>
        <p:grpSpPr>
          <a:xfrm>
            <a:off x="457200" y="2692850"/>
            <a:ext cx="776889" cy="621300"/>
            <a:chOff x="457200" y="1378813"/>
            <a:chExt cx="776889" cy="621300"/>
          </a:xfrm>
        </p:grpSpPr>
        <p:sp>
          <p:nvSpPr>
            <p:cNvPr id="353" name="Google Shape;353;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54" name="Google Shape;354;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 name="Google Shape;355;p38"/>
          <p:cNvGrpSpPr/>
          <p:nvPr/>
        </p:nvGrpSpPr>
        <p:grpSpPr>
          <a:xfrm>
            <a:off x="457200" y="3390350"/>
            <a:ext cx="776889" cy="621300"/>
            <a:chOff x="457200" y="1378813"/>
            <a:chExt cx="776889" cy="621300"/>
          </a:xfrm>
        </p:grpSpPr>
        <p:sp>
          <p:nvSpPr>
            <p:cNvPr id="356" name="Google Shape;356;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57" name="Google Shape;357;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 name="Google Shape;358;p38"/>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9" name="Google Shape;359;p3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8"/>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3" name="Google Shape;363;p38"/>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 name="Google Shape;364;p38"/>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65" name="Google Shape;365;p38"/>
          <p:cNvGrpSpPr/>
          <p:nvPr/>
        </p:nvGrpSpPr>
        <p:grpSpPr>
          <a:xfrm>
            <a:off x="469500" y="4083075"/>
            <a:ext cx="776889" cy="621300"/>
            <a:chOff x="457200" y="1378813"/>
            <a:chExt cx="776889" cy="621300"/>
          </a:xfrm>
        </p:grpSpPr>
        <p:sp>
          <p:nvSpPr>
            <p:cNvPr id="366" name="Google Shape;366;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67" name="Google Shape;367;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 name="Google Shape;368;p3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8"/>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38"/>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371" name="Shape 371"/>
        <p:cNvGrpSpPr/>
        <p:nvPr/>
      </p:nvGrpSpPr>
      <p:grpSpPr>
        <a:xfrm>
          <a:off x="0" y="0"/>
          <a:ext cx="0" cy="0"/>
          <a:chOff x="0" y="0"/>
          <a:chExt cx="0" cy="0"/>
        </a:xfrm>
      </p:grpSpPr>
      <p:sp>
        <p:nvSpPr>
          <p:cNvPr id="372" name="Google Shape;372;p39"/>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4" name="Google Shape;374;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5" name="Google Shape;375;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6" name="Google Shape;376;p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77" name="Google Shape;377;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78" name="Google Shape;378;p39"/>
          <p:cNvGrpSpPr/>
          <p:nvPr/>
        </p:nvGrpSpPr>
        <p:grpSpPr>
          <a:xfrm>
            <a:off x="457200" y="1237825"/>
            <a:ext cx="776900" cy="486300"/>
            <a:chOff x="457200" y="1466425"/>
            <a:chExt cx="776900" cy="486300"/>
          </a:xfrm>
        </p:grpSpPr>
        <p:sp>
          <p:nvSpPr>
            <p:cNvPr id="379" name="Google Shape;379;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80" name="Google Shape;380;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 name="Google Shape;381;p39"/>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39"/>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39"/>
          <p:cNvGrpSpPr/>
          <p:nvPr/>
        </p:nvGrpSpPr>
        <p:grpSpPr>
          <a:xfrm>
            <a:off x="457200" y="1828900"/>
            <a:ext cx="776900" cy="486300"/>
            <a:chOff x="457200" y="1466425"/>
            <a:chExt cx="776900" cy="486300"/>
          </a:xfrm>
        </p:grpSpPr>
        <p:sp>
          <p:nvSpPr>
            <p:cNvPr id="384" name="Google Shape;384;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85" name="Google Shape;385;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39"/>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 name="Google Shape;387;p39"/>
          <p:cNvGrpSpPr/>
          <p:nvPr/>
        </p:nvGrpSpPr>
        <p:grpSpPr>
          <a:xfrm>
            <a:off x="457200" y="2419975"/>
            <a:ext cx="776900" cy="486300"/>
            <a:chOff x="457200" y="1466425"/>
            <a:chExt cx="776900" cy="486300"/>
          </a:xfrm>
        </p:grpSpPr>
        <p:sp>
          <p:nvSpPr>
            <p:cNvPr id="388" name="Google Shape;388;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89" name="Google Shape;389;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 name="Google Shape;390;p39"/>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 name="Google Shape;391;p39"/>
          <p:cNvGrpSpPr/>
          <p:nvPr/>
        </p:nvGrpSpPr>
        <p:grpSpPr>
          <a:xfrm>
            <a:off x="457200" y="3011050"/>
            <a:ext cx="776900" cy="486300"/>
            <a:chOff x="457200" y="1466425"/>
            <a:chExt cx="776900" cy="486300"/>
          </a:xfrm>
        </p:grpSpPr>
        <p:sp>
          <p:nvSpPr>
            <p:cNvPr id="392" name="Google Shape;392;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93" name="Google Shape;393;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 name="Google Shape;394;p39"/>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5" name="Google Shape;395;p39"/>
          <p:cNvGrpSpPr/>
          <p:nvPr/>
        </p:nvGrpSpPr>
        <p:grpSpPr>
          <a:xfrm>
            <a:off x="457200" y="3602137"/>
            <a:ext cx="776900" cy="486300"/>
            <a:chOff x="457200" y="1466425"/>
            <a:chExt cx="776900" cy="486300"/>
          </a:xfrm>
        </p:grpSpPr>
        <p:sp>
          <p:nvSpPr>
            <p:cNvPr id="396" name="Google Shape;396;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97" name="Google Shape;397;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 name="Google Shape;398;p39"/>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39"/>
          <p:cNvGrpSpPr/>
          <p:nvPr/>
        </p:nvGrpSpPr>
        <p:grpSpPr>
          <a:xfrm>
            <a:off x="457200" y="4193262"/>
            <a:ext cx="776900" cy="486300"/>
            <a:chOff x="457200" y="1466425"/>
            <a:chExt cx="776900" cy="486300"/>
          </a:xfrm>
        </p:grpSpPr>
        <p:sp>
          <p:nvSpPr>
            <p:cNvPr id="400" name="Google Shape;400;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401" name="Google Shape;401;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 name="Google Shape;402;p39"/>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3" name="Google Shape;403;p39"/>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4" name="Google Shape;404;p39"/>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5" name="Google Shape;405;p39"/>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6" name="Google Shape;406;p39"/>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39"/>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_2">
    <p:spTree>
      <p:nvGrpSpPr>
        <p:cNvPr id="408" name="Shape 408"/>
        <p:cNvGrpSpPr/>
        <p:nvPr/>
      </p:nvGrpSpPr>
      <p:grpSpPr>
        <a:xfrm>
          <a:off x="0" y="0"/>
          <a:ext cx="0" cy="0"/>
          <a:chOff x="0" y="0"/>
          <a:chExt cx="0" cy="0"/>
        </a:xfrm>
      </p:grpSpPr>
      <p:sp>
        <p:nvSpPr>
          <p:cNvPr id="409" name="Google Shape;409;p40"/>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1" name="Google Shape;411;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12" name="Google Shape;412;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13" name="Google Shape;413;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14" name="Google Shape;414;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415" name="Google Shape;415;p40"/>
          <p:cNvGrpSpPr/>
          <p:nvPr/>
        </p:nvGrpSpPr>
        <p:grpSpPr>
          <a:xfrm>
            <a:off x="457222" y="1149803"/>
            <a:ext cx="713194" cy="446423"/>
            <a:chOff x="457200" y="1466425"/>
            <a:chExt cx="776900" cy="486300"/>
          </a:xfrm>
        </p:grpSpPr>
        <p:sp>
          <p:nvSpPr>
            <p:cNvPr id="416" name="Google Shape;416;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17" name="Google Shape;417;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 name="Google Shape;418;p40"/>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9" name="Google Shape;419;p40"/>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 name="Google Shape;420;p40"/>
          <p:cNvGrpSpPr/>
          <p:nvPr/>
        </p:nvGrpSpPr>
        <p:grpSpPr>
          <a:xfrm>
            <a:off x="457222" y="1672428"/>
            <a:ext cx="713194" cy="446423"/>
            <a:chOff x="457200" y="1466425"/>
            <a:chExt cx="776900" cy="486300"/>
          </a:xfrm>
        </p:grpSpPr>
        <p:sp>
          <p:nvSpPr>
            <p:cNvPr id="421" name="Google Shape;421;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22" name="Google Shape;422;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 name="Google Shape;423;p40"/>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40"/>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 name="Google Shape;425;p40"/>
          <p:cNvGrpSpPr/>
          <p:nvPr/>
        </p:nvGrpSpPr>
        <p:grpSpPr>
          <a:xfrm>
            <a:off x="457197" y="2195578"/>
            <a:ext cx="713194" cy="446423"/>
            <a:chOff x="457200" y="1466425"/>
            <a:chExt cx="776900" cy="486300"/>
          </a:xfrm>
        </p:grpSpPr>
        <p:sp>
          <p:nvSpPr>
            <p:cNvPr id="426" name="Google Shape;426;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27" name="Google Shape;427;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 name="Google Shape;428;p40"/>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9" name="Google Shape;429;p40"/>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40"/>
          <p:cNvGrpSpPr/>
          <p:nvPr/>
        </p:nvGrpSpPr>
        <p:grpSpPr>
          <a:xfrm>
            <a:off x="457197" y="2718203"/>
            <a:ext cx="713194" cy="446423"/>
            <a:chOff x="457200" y="1466425"/>
            <a:chExt cx="776900" cy="486300"/>
          </a:xfrm>
        </p:grpSpPr>
        <p:sp>
          <p:nvSpPr>
            <p:cNvPr id="431" name="Google Shape;431;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32" name="Google Shape;432;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 name="Google Shape;433;p40"/>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4" name="Google Shape;434;p40"/>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 name="Google Shape;435;p40"/>
          <p:cNvGrpSpPr/>
          <p:nvPr/>
        </p:nvGrpSpPr>
        <p:grpSpPr>
          <a:xfrm>
            <a:off x="457222" y="3240828"/>
            <a:ext cx="713194" cy="446423"/>
            <a:chOff x="457200" y="1466425"/>
            <a:chExt cx="776900" cy="486300"/>
          </a:xfrm>
        </p:grpSpPr>
        <p:sp>
          <p:nvSpPr>
            <p:cNvPr id="436" name="Google Shape;436;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37" name="Google Shape;437;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 name="Google Shape;438;p40"/>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9" name="Google Shape;439;p40"/>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 name="Google Shape;440;p40"/>
          <p:cNvGrpSpPr/>
          <p:nvPr/>
        </p:nvGrpSpPr>
        <p:grpSpPr>
          <a:xfrm>
            <a:off x="457222" y="3763453"/>
            <a:ext cx="713194" cy="446423"/>
            <a:chOff x="457200" y="1466425"/>
            <a:chExt cx="776900" cy="486300"/>
          </a:xfrm>
        </p:grpSpPr>
        <p:sp>
          <p:nvSpPr>
            <p:cNvPr id="441" name="Google Shape;441;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42" name="Google Shape;442;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 name="Google Shape;443;p40"/>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4" name="Google Shape;444;p40"/>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 name="Google Shape;445;p40"/>
          <p:cNvGrpSpPr/>
          <p:nvPr/>
        </p:nvGrpSpPr>
        <p:grpSpPr>
          <a:xfrm>
            <a:off x="457222" y="4311603"/>
            <a:ext cx="713194" cy="446423"/>
            <a:chOff x="457200" y="1466425"/>
            <a:chExt cx="776900" cy="486300"/>
          </a:xfrm>
        </p:grpSpPr>
        <p:sp>
          <p:nvSpPr>
            <p:cNvPr id="446" name="Google Shape;446;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47" name="Google Shape;447;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 name="Google Shape;448;p40"/>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9" name="Google Shape;449;p40"/>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_2">
    <p:spTree>
      <p:nvGrpSpPr>
        <p:cNvPr id="450" name="Shape 450"/>
        <p:cNvGrpSpPr/>
        <p:nvPr/>
      </p:nvGrpSpPr>
      <p:grpSpPr>
        <a:xfrm>
          <a:off x="0" y="0"/>
          <a:ext cx="0" cy="0"/>
          <a:chOff x="0" y="0"/>
          <a:chExt cx="0" cy="0"/>
        </a:xfrm>
      </p:grpSpPr>
      <p:sp>
        <p:nvSpPr>
          <p:cNvPr id="451" name="Google Shape;451;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2" name="Google Shape;452;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3" name="Google Shape;453;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4" name="Google Shape;454;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55" name="Google Shape;455;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6" name="Google Shape;456;p41"/>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1"/>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58" name="Google Shape;458;p41"/>
          <p:cNvGrpSpPr/>
          <p:nvPr/>
        </p:nvGrpSpPr>
        <p:grpSpPr>
          <a:xfrm>
            <a:off x="457181" y="1345103"/>
            <a:ext cx="533372" cy="533480"/>
            <a:chOff x="457200" y="1378813"/>
            <a:chExt cx="695400" cy="695450"/>
          </a:xfrm>
        </p:grpSpPr>
        <p:sp>
          <p:nvSpPr>
            <p:cNvPr id="459" name="Google Shape;459;p41"/>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60" name="Google Shape;460;p41"/>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 name="Google Shape;461;p41"/>
          <p:cNvGrpSpPr/>
          <p:nvPr/>
        </p:nvGrpSpPr>
        <p:grpSpPr>
          <a:xfrm>
            <a:off x="3228956" y="1345103"/>
            <a:ext cx="533372" cy="533480"/>
            <a:chOff x="457200" y="1378813"/>
            <a:chExt cx="695400" cy="695450"/>
          </a:xfrm>
        </p:grpSpPr>
        <p:sp>
          <p:nvSpPr>
            <p:cNvPr id="462" name="Google Shape;462;p41"/>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3" name="Google Shape;463;p41"/>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64" name="Google Shape;464;p41"/>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1"/>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66" name="Google Shape;466;p41"/>
          <p:cNvGrpSpPr/>
          <p:nvPr/>
        </p:nvGrpSpPr>
        <p:grpSpPr>
          <a:xfrm>
            <a:off x="6134081" y="1345853"/>
            <a:ext cx="533372" cy="533480"/>
            <a:chOff x="457200" y="1378813"/>
            <a:chExt cx="695400" cy="695450"/>
          </a:xfrm>
        </p:grpSpPr>
        <p:sp>
          <p:nvSpPr>
            <p:cNvPr id="467" name="Google Shape;467;p41"/>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68" name="Google Shape;468;p41"/>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69" name="Google Shape;469;p41"/>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1"/>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71" name="Google Shape;471;p4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_1">
    <p:spTree>
      <p:nvGrpSpPr>
        <p:cNvPr id="472" name="Shape 472"/>
        <p:cNvGrpSpPr/>
        <p:nvPr/>
      </p:nvGrpSpPr>
      <p:grpSpPr>
        <a:xfrm>
          <a:off x="0" y="0"/>
          <a:ext cx="0" cy="0"/>
          <a:chOff x="0" y="0"/>
          <a:chExt cx="0" cy="0"/>
        </a:xfrm>
      </p:grpSpPr>
      <p:pic>
        <p:nvPicPr>
          <p:cNvPr id="473" name="Google Shape;473;p4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74" name="Google Shape;474;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5" name="Google Shape;475;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76" name="Google Shape;476;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77" name="Google Shape;477;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78" name="Google Shape;478;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9" name="Google Shape;479;p42"/>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80" name="Google Shape;480;p42"/>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81" name="Google Shape;481;p42"/>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42"/>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3" name="Google Shape;483;p42"/>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84" name="Google Shape;484;p42"/>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485" name="Google Shape;485;p42"/>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2"/>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87" name="Google Shape;487;p42"/>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488" name="Shape 488"/>
        <p:cNvGrpSpPr/>
        <p:nvPr/>
      </p:nvGrpSpPr>
      <p:grpSpPr>
        <a:xfrm>
          <a:off x="0" y="0"/>
          <a:ext cx="0" cy="0"/>
          <a:chOff x="0" y="0"/>
          <a:chExt cx="0" cy="0"/>
        </a:xfrm>
      </p:grpSpPr>
      <p:sp>
        <p:nvSpPr>
          <p:cNvPr id="489" name="Google Shape;489;p43"/>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90" name="Google Shape;490;p43"/>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91" name="Google Shape;491;p43"/>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92" name="Google Shape;492;p43"/>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93" name="Google Shape;493;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5" name="Google Shape;49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6" name="Google Shape;49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7" name="Google Shape;497;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98" name="Google Shape;49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9" name="Google Shape;499;p43"/>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3"/>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04" name="Google Shape;504;p43"/>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05" name="Google Shape;505;p43"/>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06" name="Google Shape;506;p43"/>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07" name="Google Shape;507;p43"/>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8" name="Google Shape;508;p43"/>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9" name="Google Shape;509;p43"/>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0" name="Google Shape;510;p4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511" name="Shape 511"/>
        <p:cNvGrpSpPr/>
        <p:nvPr/>
      </p:nvGrpSpPr>
      <p:grpSpPr>
        <a:xfrm>
          <a:off x="0" y="0"/>
          <a:ext cx="0" cy="0"/>
          <a:chOff x="0" y="0"/>
          <a:chExt cx="0" cy="0"/>
        </a:xfrm>
      </p:grpSpPr>
      <p:sp>
        <p:nvSpPr>
          <p:cNvPr id="512" name="Google Shape;512;p4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513" name="Google Shape;513;p4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514" name="Google Shape;514;p4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515" name="Google Shape;515;p4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516" name="Google Shape;516;p4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9" name="Google Shape;519;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0" name="Google Shape;520;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21" name="Google Shape;521;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2" name="Google Shape;522;p4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526" name="Google Shape;526;p44"/>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527" name="Google Shape;527;p44"/>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528" name="Google Shape;528;p44"/>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529" name="Google Shape;529;p44"/>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 name="Google Shape;530;p44"/>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1" name="Google Shape;531;p44"/>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44"/>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3" name="Google Shape;533;p44"/>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534" name="Shape 534"/>
        <p:cNvGrpSpPr/>
        <p:nvPr/>
      </p:nvGrpSpPr>
      <p:grpSpPr>
        <a:xfrm>
          <a:off x="0" y="0"/>
          <a:ext cx="0" cy="0"/>
          <a:chOff x="0" y="0"/>
          <a:chExt cx="0" cy="0"/>
        </a:xfrm>
      </p:grpSpPr>
      <p:sp>
        <p:nvSpPr>
          <p:cNvPr id="535" name="Google Shape;535;p45"/>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36" name="Google Shape;536;p45"/>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37" name="Google Shape;537;p45"/>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38" name="Google Shape;538;p45"/>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39" name="Google Shape;539;p4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1" name="Google Shape;541;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2" name="Google Shape;542;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3" name="Google Shape;543;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44" name="Google Shape;544;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5" name="Google Shape;545;p4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5"/>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49" name="Google Shape;549;p45"/>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50" name="Google Shape;550;p45"/>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51" name="Google Shape;551;p45"/>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52" name="Google Shape;552;p45"/>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3" name="Google Shape;553;p45"/>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4" name="Google Shape;554;p45"/>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 name="Google Shape;555;p45"/>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45"/>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_2">
    <p:spTree>
      <p:nvGrpSpPr>
        <p:cNvPr id="557" name="Shape 557"/>
        <p:cNvGrpSpPr/>
        <p:nvPr/>
      </p:nvGrpSpPr>
      <p:grpSpPr>
        <a:xfrm>
          <a:off x="0" y="0"/>
          <a:ext cx="0" cy="0"/>
          <a:chOff x="0" y="0"/>
          <a:chExt cx="0" cy="0"/>
        </a:xfrm>
      </p:grpSpPr>
      <p:sp>
        <p:nvSpPr>
          <p:cNvPr id="558" name="Google Shape;558;p4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560" name="Google Shape;560;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1" name="Google Shape;561;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2" name="Google Shape;562;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63" name="Google Shape;563;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4" name="Google Shape;564;p46"/>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5" name="Google Shape;565;p4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6"/>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9" name="Google Shape;569;p46"/>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46"/>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1" name="Google Shape;571;p4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6"/>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 name="Google Shape;573;p46"/>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74" name="Google Shape;574;p46"/>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75" name="Google Shape;575;p46"/>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76" name="Google Shape;576;p46"/>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77" name="Google Shape;577;p46"/>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78" name="Google Shape;578;p46"/>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79" name="Google Shape;579;p46"/>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80" name="Google Shape;580;p46"/>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81" name="Google Shape;581;p46"/>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82" name="Google Shape;582;p46"/>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83" name="Google Shape;583;p46"/>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584" name="Shape 584"/>
        <p:cNvGrpSpPr/>
        <p:nvPr/>
      </p:nvGrpSpPr>
      <p:grpSpPr>
        <a:xfrm>
          <a:off x="0" y="0"/>
          <a:ext cx="0" cy="0"/>
          <a:chOff x="0" y="0"/>
          <a:chExt cx="0" cy="0"/>
        </a:xfrm>
      </p:grpSpPr>
      <p:pic>
        <p:nvPicPr>
          <p:cNvPr id="585" name="Google Shape;585;p4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86" name="Google Shape;586;p47"/>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7" name="Google Shape;587;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88" name="Google Shape;588;p47"/>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FIST TO FIVE:</a:t>
            </a:r>
            <a:endParaRPr sz="2400">
              <a:solidFill>
                <a:srgbClr val="FF0000"/>
              </a:solidFill>
              <a:latin typeface="Oswald Medium"/>
              <a:ea typeface="Oswald Medium"/>
              <a:cs typeface="Oswald Medium"/>
              <a:sym typeface="Oswald Medium"/>
            </a:endParaRPr>
          </a:p>
        </p:txBody>
      </p:sp>
      <p:cxnSp>
        <p:nvCxnSpPr>
          <p:cNvPr id="589" name="Google Shape;589;p47"/>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590" name="Google Shape;590;p47"/>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591" name="Google Shape;591;p4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592" name="Shape 592"/>
        <p:cNvGrpSpPr/>
        <p:nvPr/>
      </p:nvGrpSpPr>
      <p:grpSpPr>
        <a:xfrm>
          <a:off x="0" y="0"/>
          <a:ext cx="0" cy="0"/>
          <a:chOff x="0" y="0"/>
          <a:chExt cx="0" cy="0"/>
        </a:xfrm>
      </p:grpSpPr>
      <p:pic>
        <p:nvPicPr>
          <p:cNvPr id="593" name="Google Shape;593;p4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94" name="Google Shape;594;p48"/>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96" name="Google Shape;596;p48"/>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ONE TO FIVE:</a:t>
            </a:r>
            <a:endParaRPr sz="2400">
              <a:solidFill>
                <a:srgbClr val="FF0000"/>
              </a:solidFill>
              <a:latin typeface="Oswald Medium"/>
              <a:ea typeface="Oswald Medium"/>
              <a:cs typeface="Oswald Medium"/>
              <a:sym typeface="Oswald Medium"/>
            </a:endParaRPr>
          </a:p>
        </p:txBody>
      </p:sp>
      <p:cxnSp>
        <p:nvCxnSpPr>
          <p:cNvPr id="597" name="Google Shape;597;p48"/>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598" name="Google Shape;598;p48"/>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599" name="Google Shape;599;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600" name="Shape 600"/>
        <p:cNvGrpSpPr/>
        <p:nvPr/>
      </p:nvGrpSpPr>
      <p:grpSpPr>
        <a:xfrm>
          <a:off x="0" y="0"/>
          <a:ext cx="0" cy="0"/>
          <a:chOff x="0" y="0"/>
          <a:chExt cx="0" cy="0"/>
        </a:xfrm>
      </p:grpSpPr>
      <p:pic>
        <p:nvPicPr>
          <p:cNvPr id="601" name="Google Shape;601;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02" name="Google Shape;602;p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03" name="Google Shape;603;p49"/>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FF0000"/>
                </a:solidFill>
                <a:latin typeface="Oswald"/>
                <a:ea typeface="Oswald"/>
                <a:cs typeface="Oswald"/>
                <a:sym typeface="Oswald"/>
              </a:rPr>
              <a:t>Let’s Review.</a:t>
            </a:r>
            <a:endParaRPr sz="3600">
              <a:solidFill>
                <a:srgbClr val="FF0000"/>
              </a:solidFill>
              <a:latin typeface="Oswald"/>
              <a:ea typeface="Oswald"/>
              <a:cs typeface="Oswald"/>
              <a:sym typeface="Oswald"/>
            </a:endParaRPr>
          </a:p>
        </p:txBody>
      </p:sp>
      <p:sp>
        <p:nvSpPr>
          <p:cNvPr id="604" name="Google Shape;604;p49"/>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5" name="Google Shape;605;p49"/>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
        <p:nvSpPr>
          <p:cNvPr id="606" name="Google Shape;606;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607" name="Shape 607"/>
        <p:cNvGrpSpPr/>
        <p:nvPr/>
      </p:nvGrpSpPr>
      <p:grpSpPr>
        <a:xfrm>
          <a:off x="0" y="0"/>
          <a:ext cx="0" cy="0"/>
          <a:chOff x="0" y="0"/>
          <a:chExt cx="0" cy="0"/>
        </a:xfrm>
      </p:grpSpPr>
      <p:pic>
        <p:nvPicPr>
          <p:cNvPr id="608" name="Google Shape;608;p50"/>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609" name="Google Shape;609;p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610" name="Shape 610"/>
        <p:cNvGrpSpPr/>
        <p:nvPr/>
      </p:nvGrpSpPr>
      <p:grpSpPr>
        <a:xfrm>
          <a:off x="0" y="0"/>
          <a:ext cx="0" cy="0"/>
          <a:chOff x="0" y="0"/>
          <a:chExt cx="0" cy="0"/>
        </a:xfrm>
      </p:grpSpPr>
      <p:pic>
        <p:nvPicPr>
          <p:cNvPr id="611" name="Google Shape;611;p5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12" name="Google Shape;612;p5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13" name="Google Shape;613;p51"/>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614" name="Google Shape;614;p51"/>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615" name="Google Shape;615;p5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616" name="Shape 616"/>
        <p:cNvGrpSpPr/>
        <p:nvPr/>
      </p:nvGrpSpPr>
      <p:grpSpPr>
        <a:xfrm>
          <a:off x="0" y="0"/>
          <a:ext cx="0" cy="0"/>
          <a:chOff x="0" y="0"/>
          <a:chExt cx="0" cy="0"/>
        </a:xfrm>
      </p:grpSpPr>
      <p:pic>
        <p:nvPicPr>
          <p:cNvPr id="617" name="Google Shape;617;p52"/>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618" name="Google Shape;618;p52"/>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2"/>
          <p:cNvSpPr/>
          <p:nvPr/>
        </p:nvSpPr>
        <p:spPr>
          <a:xfrm>
            <a:off x="3884000" y="2464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2"/>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621" name="Shape 621"/>
        <p:cNvGrpSpPr/>
        <p:nvPr/>
      </p:nvGrpSpPr>
      <p:grpSpPr>
        <a:xfrm>
          <a:off x="0" y="0"/>
          <a:ext cx="0" cy="0"/>
          <a:chOff x="0" y="0"/>
          <a:chExt cx="0" cy="0"/>
        </a:xfrm>
      </p:grpSpPr>
      <p:pic>
        <p:nvPicPr>
          <p:cNvPr id="622" name="Google Shape;622;p5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23" name="Google Shape;623;p53"/>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3"/>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26" name="Google Shape;626;p53"/>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627" name="Google Shape;627;p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628" name="Shape 628"/>
        <p:cNvGrpSpPr/>
        <p:nvPr/>
      </p:nvGrpSpPr>
      <p:grpSpPr>
        <a:xfrm>
          <a:off x="0" y="0"/>
          <a:ext cx="0" cy="0"/>
          <a:chOff x="0" y="0"/>
          <a:chExt cx="0" cy="0"/>
        </a:xfrm>
      </p:grpSpPr>
      <p:pic>
        <p:nvPicPr>
          <p:cNvPr id="629" name="Google Shape;629;p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30" name="Google Shape;630;p5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31" name="Google Shape;631;p54"/>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4"/>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4"/>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634" name="Google Shape;634;p54"/>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635" name="Google Shape;635;p54"/>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636" name="Shape 636"/>
        <p:cNvGrpSpPr/>
        <p:nvPr/>
      </p:nvGrpSpPr>
      <p:grpSpPr>
        <a:xfrm>
          <a:off x="0" y="0"/>
          <a:ext cx="0" cy="0"/>
          <a:chOff x="0" y="0"/>
          <a:chExt cx="0" cy="0"/>
        </a:xfrm>
      </p:grpSpPr>
      <p:pic>
        <p:nvPicPr>
          <p:cNvPr id="637" name="Google Shape;637;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638" name="Google Shape;638;p55"/>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639" name="Google Shape;639;p55"/>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40" name="Google Shape;640;p5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41" name="Google Shape;641;p5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642" name="Google Shape;642;p55"/>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643" name="Google Shape;643;p5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644" name="Shape 644"/>
        <p:cNvGrpSpPr/>
        <p:nvPr/>
      </p:nvGrpSpPr>
      <p:grpSpPr>
        <a:xfrm>
          <a:off x="0" y="0"/>
          <a:ext cx="0" cy="0"/>
          <a:chOff x="0" y="0"/>
          <a:chExt cx="0" cy="0"/>
        </a:xfrm>
      </p:grpSpPr>
      <p:pic>
        <p:nvPicPr>
          <p:cNvPr id="645" name="Google Shape;645;p56"/>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646" name="Google Shape;646;p5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647" name="Google Shape;647;p56"/>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648" name="Google Shape;648;p56"/>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649" name="Google Shape;649;p56"/>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6"/>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6"/>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652" name="Shape 652"/>
        <p:cNvGrpSpPr/>
        <p:nvPr/>
      </p:nvGrpSpPr>
      <p:grpSpPr>
        <a:xfrm>
          <a:off x="0" y="0"/>
          <a:ext cx="0" cy="0"/>
          <a:chOff x="0" y="0"/>
          <a:chExt cx="0" cy="0"/>
        </a:xfrm>
      </p:grpSpPr>
      <p:pic>
        <p:nvPicPr>
          <p:cNvPr id="653" name="Google Shape;653;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54" name="Google Shape;654;p5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655" name="Google Shape;655;p57"/>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656" name="Google Shape;656;p57"/>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657" name="Google Shape;657;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658" name="Shape 658"/>
        <p:cNvGrpSpPr/>
        <p:nvPr/>
      </p:nvGrpSpPr>
      <p:grpSpPr>
        <a:xfrm>
          <a:off x="0" y="0"/>
          <a:ext cx="0" cy="0"/>
          <a:chOff x="0" y="0"/>
          <a:chExt cx="0" cy="0"/>
        </a:xfrm>
      </p:grpSpPr>
      <p:pic>
        <p:nvPicPr>
          <p:cNvPr id="659" name="Google Shape;659;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60" name="Google Shape;660;p5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61" name="Google Shape;661;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62" name="Google Shape;662;p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663" name="Google Shape;663;p58"/>
          <p:cNvGrpSpPr/>
          <p:nvPr/>
        </p:nvGrpSpPr>
        <p:grpSpPr>
          <a:xfrm>
            <a:off x="4167150" y="1202575"/>
            <a:ext cx="809700" cy="809700"/>
            <a:chOff x="1457325" y="1219200"/>
            <a:chExt cx="809700" cy="809700"/>
          </a:xfrm>
        </p:grpSpPr>
        <p:sp>
          <p:nvSpPr>
            <p:cNvPr id="664" name="Google Shape;664;p58"/>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8"/>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6" name="Google Shape;666;p58"/>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67" name="Google Shape;667;p58"/>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44" Type="http://schemas.openxmlformats.org/officeDocument/2006/relationships/slideLayout" Target="../slideLayouts/slideLayout55.xml"/><Relationship Id="rId21" Type="http://schemas.openxmlformats.org/officeDocument/2006/relationships/slideLayout" Target="../slideLayouts/slideLayout32.xml"/><Relationship Id="rId43" Type="http://schemas.openxmlformats.org/officeDocument/2006/relationships/slideLayout" Target="../slideLayouts/slideLayout54.xml"/><Relationship Id="rId24" Type="http://schemas.openxmlformats.org/officeDocument/2006/relationships/slideLayout" Target="../slideLayouts/slideLayout35.xml"/><Relationship Id="rId46" Type="http://schemas.openxmlformats.org/officeDocument/2006/relationships/theme" Target="../theme/theme1.xml"/><Relationship Id="rId23" Type="http://schemas.openxmlformats.org/officeDocument/2006/relationships/slideLayout" Target="../slideLayouts/slideLayout34.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64.png"/><Relationship Id="rId4" Type="http://schemas.openxmlformats.org/officeDocument/2006/relationships/hyperlink" Target="https://en.wikipedia.org/wiki/Minimum_viable_product" TargetMode="External"/><Relationship Id="rId5" Type="http://schemas.openxmlformats.org/officeDocument/2006/relationships/image" Target="../media/image16.png"/><Relationship Id="rId6" Type="http://schemas.openxmlformats.org/officeDocument/2006/relationships/image" Target="../media/image6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hyperlink" Target="https://help.github.com/en/articles/about-issues" TargetMode="Externa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image" Target="../media/image5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 Id="rId3" Type="http://schemas.openxmlformats.org/officeDocument/2006/relationships/image" Target="../media/image6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3.xml"/><Relationship Id="rId3" Type="http://schemas.openxmlformats.org/officeDocument/2006/relationships/hyperlink" Target="https://coding-boot-camp.github.io/full-stack/apis/api-resource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hyperlink" Target="https://en.wikipedia.org/wiki/Project_management" TargetMode="External"/><Relationship Id="rId4" Type="http://schemas.openxmlformats.org/officeDocument/2006/relationships/hyperlink" Target="https://en.wikipedia.org/wiki/Work_(project_management)" TargetMode="External"/><Relationship Id="rId5" Type="http://schemas.openxmlformats.org/officeDocument/2006/relationships/hyperlink" Target="https://en.wikipedia.org/wiki/Project_team" TargetMode="External"/><Relationship Id="rId6" Type="http://schemas.openxmlformats.org/officeDocument/2006/relationships/image" Target="../media/image6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hyperlink" Target="https://www.dictionary.com/browse/agil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hyperlink" Target="https://en.wikipedia.org/wiki/Software_development" TargetMode="External"/><Relationship Id="rId4" Type="http://schemas.openxmlformats.org/officeDocument/2006/relationships/hyperlink" Target="https://en.wikipedia.org/wiki/Agile_software_development" TargetMode="External"/><Relationship Id="rId5"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59"/>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sz="3600"/>
              <a:t>Project 1</a:t>
            </a:r>
            <a:endParaRPr sz="3600"/>
          </a:p>
        </p:txBody>
      </p:sp>
      <p:sp>
        <p:nvSpPr>
          <p:cNvPr id="673" name="Google Shape;673;p59"/>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Module</a:t>
            </a:r>
            <a:r>
              <a:rPr lang="en"/>
              <a:t> 07</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Agile Software Development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743" name="Google Shape;743;p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744" name="Google Shape;744;p68"/>
          <p:cNvPicPr preferRelativeResize="0"/>
          <p:nvPr/>
        </p:nvPicPr>
        <p:blipFill>
          <a:blip r:embed="rId3">
            <a:alphaModFix/>
          </a:blip>
          <a:stretch>
            <a:fillRect/>
          </a:stretch>
        </p:blipFill>
        <p:spPr>
          <a:xfrm>
            <a:off x="4152738" y="1183050"/>
            <a:ext cx="827470" cy="3662574"/>
          </a:xfrm>
          <a:prstGeom prst="rect">
            <a:avLst/>
          </a:prstGeom>
          <a:noFill/>
          <a:ln>
            <a:noFill/>
          </a:ln>
        </p:spPr>
      </p:pic>
      <p:sp>
        <p:nvSpPr>
          <p:cNvPr id="745" name="Google Shape;745;p68"/>
          <p:cNvSpPr/>
          <p:nvPr/>
        </p:nvSpPr>
        <p:spPr>
          <a:xfrm>
            <a:off x="457150" y="1421300"/>
            <a:ext cx="1889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Deliver Value</a:t>
            </a:r>
            <a:endParaRPr sz="2100">
              <a:solidFill>
                <a:srgbClr val="FFFFFF"/>
              </a:solidFill>
              <a:latin typeface="Roboto Light"/>
              <a:ea typeface="Roboto Light"/>
              <a:cs typeface="Roboto Light"/>
              <a:sym typeface="Roboto Light"/>
            </a:endParaRPr>
          </a:p>
        </p:txBody>
      </p:sp>
      <p:sp>
        <p:nvSpPr>
          <p:cNvPr id="746" name="Google Shape;746;p68"/>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47" name="Google Shape;747;p68"/>
          <p:cNvSpPr txBox="1"/>
          <p:nvPr>
            <p:ph idx="1"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None/>
            </a:pPr>
            <a:r>
              <a:rPr lang="en" sz="1800">
                <a:latin typeface="Roboto"/>
                <a:ea typeface="Roboto"/>
                <a:cs typeface="Roboto"/>
                <a:sym typeface="Roboto"/>
              </a:rPr>
              <a:t>Teams deliver value to their customers faster by working incrementally rather than working towards a big launch. </a:t>
            </a:r>
            <a:endParaRPr sz="1800">
              <a:latin typeface="Roboto"/>
              <a:ea typeface="Roboto"/>
              <a:cs typeface="Roboto"/>
              <a:sym typeface="Roboto"/>
            </a:endParaRPr>
          </a:p>
        </p:txBody>
      </p:sp>
      <p:sp>
        <p:nvSpPr>
          <p:cNvPr id="748" name="Google Shape;748;p68"/>
          <p:cNvSpPr txBox="1"/>
          <p:nvPr>
            <p:ph idx="2"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None/>
            </a:pPr>
            <a:r>
              <a:rPr lang="en" sz="1800">
                <a:latin typeface="Roboto"/>
                <a:ea typeface="Roboto"/>
                <a:cs typeface="Roboto"/>
                <a:sym typeface="Roboto"/>
              </a:rPr>
              <a:t>Teams improve and respond to change by continuously evaluating project plans, requirements and user needs. </a:t>
            </a:r>
            <a:endParaRPr sz="1800">
              <a:latin typeface="Roboto"/>
              <a:ea typeface="Roboto"/>
              <a:cs typeface="Roboto"/>
              <a:sym typeface="Roboto"/>
            </a:endParaRPr>
          </a:p>
        </p:txBody>
      </p:sp>
      <p:sp>
        <p:nvSpPr>
          <p:cNvPr id="749" name="Google Shape;749;p68"/>
          <p:cNvSpPr/>
          <p:nvPr/>
        </p:nvSpPr>
        <p:spPr>
          <a:xfrm>
            <a:off x="4876750" y="1404775"/>
            <a:ext cx="27342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Respond to Change</a:t>
            </a:r>
            <a:endParaRPr sz="2100">
              <a:solidFill>
                <a:srgbClr val="FFFFFF"/>
              </a:solidFill>
              <a:latin typeface="Roboto Light"/>
              <a:ea typeface="Roboto Light"/>
              <a:cs typeface="Roboto Light"/>
              <a:sym typeface="Roboto Light"/>
            </a:endParaRPr>
          </a:p>
        </p:txBody>
      </p:sp>
      <p:sp>
        <p:nvSpPr>
          <p:cNvPr id="750" name="Google Shape;750;p68"/>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69"/>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iterative development?</a:t>
            </a:r>
            <a:endParaRPr/>
          </a:p>
        </p:txBody>
      </p:sp>
      <p:sp>
        <p:nvSpPr>
          <p:cNvPr id="756" name="Google Shape;756;p6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Iterative and Incremental Development</a:t>
            </a:r>
            <a:endParaRPr/>
          </a:p>
        </p:txBody>
      </p:sp>
      <p:sp>
        <p:nvSpPr>
          <p:cNvPr id="762" name="Google Shape;762;p7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Working software is the primary measure of progress</a:t>
            </a:r>
            <a:endParaRPr/>
          </a:p>
        </p:txBody>
      </p:sp>
      <p:sp>
        <p:nvSpPr>
          <p:cNvPr id="763" name="Google Shape;763;p7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64" name="Google Shape;764;p70"/>
          <p:cNvSpPr txBox="1"/>
          <p:nvPr>
            <p:ph idx="1" type="subTitle"/>
          </p:nvPr>
        </p:nvSpPr>
        <p:spPr>
          <a:xfrm>
            <a:off x="0" y="12855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The Agile Manifesto:</a:t>
            </a:r>
            <a:r>
              <a:rPr lang="en"/>
              <a:t> The Four Foundational Values</a:t>
            </a:r>
            <a:endParaRPr/>
          </a:p>
        </p:txBody>
      </p:sp>
      <p:graphicFrame>
        <p:nvGraphicFramePr>
          <p:cNvPr id="765" name="Google Shape;765;p70"/>
          <p:cNvGraphicFramePr/>
          <p:nvPr/>
        </p:nvGraphicFramePr>
        <p:xfrm>
          <a:off x="436675" y="1785838"/>
          <a:ext cx="3000000" cy="3000000"/>
        </p:xfrm>
        <a:graphic>
          <a:graphicData uri="http://schemas.openxmlformats.org/drawingml/2006/table">
            <a:tbl>
              <a:tblPr>
                <a:noFill/>
                <a:tableStyleId>{B6F78E60-7471-4A17-B9E1-DD50000C73B1}</a:tableStyleId>
              </a:tblPr>
              <a:tblGrid>
                <a:gridCol w="3518400"/>
                <a:gridCol w="1209900"/>
                <a:gridCol w="3704700"/>
              </a:tblGrid>
              <a:tr h="723525">
                <a:tc>
                  <a:txBody>
                    <a:bodyPr/>
                    <a:lstStyle/>
                    <a:p>
                      <a:pPr indent="0" lvl="0" marL="0" rtl="0" algn="l">
                        <a:spcBef>
                          <a:spcPts val="0"/>
                        </a:spcBef>
                        <a:spcAft>
                          <a:spcPts val="0"/>
                        </a:spcAft>
                        <a:buNone/>
                      </a:pPr>
                      <a:r>
                        <a:rPr b="1" lang="en" sz="1700">
                          <a:solidFill>
                            <a:srgbClr val="FFFFFF"/>
                          </a:solidFill>
                          <a:latin typeface="Roboto"/>
                          <a:ea typeface="Roboto"/>
                          <a:cs typeface="Roboto"/>
                          <a:sym typeface="Roboto"/>
                        </a:rPr>
                        <a:t>Individuals and interactions</a:t>
                      </a:r>
                      <a:endParaRPr b="1" sz="1700">
                        <a:solidFill>
                          <a:srgbClr val="FFFFFF"/>
                        </a:solidFill>
                        <a:latin typeface="Roboto"/>
                        <a:ea typeface="Roboto"/>
                        <a:cs typeface="Roboto"/>
                        <a:sym typeface="Roboto"/>
                      </a:endParaRPr>
                    </a:p>
                  </a:txBody>
                  <a:tcPr marT="91425" marB="91425" marR="91425" marL="2743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475D4"/>
                    </a:solidFill>
                  </a:tcPr>
                </a:tc>
                <a:tc>
                  <a:txBody>
                    <a:bodyPr/>
                    <a:lstStyle/>
                    <a:p>
                      <a:pPr indent="0" lvl="0" marL="0" rtl="0" algn="ctr">
                        <a:spcBef>
                          <a:spcPts val="0"/>
                        </a:spcBef>
                        <a:spcAft>
                          <a:spcPts val="0"/>
                        </a:spcAft>
                        <a:buNone/>
                      </a:pPr>
                      <a:r>
                        <a:rPr b="1" lang="en" sz="1700">
                          <a:solidFill>
                            <a:srgbClr val="FFFFFF"/>
                          </a:solidFill>
                          <a:latin typeface="Roboto"/>
                          <a:ea typeface="Roboto"/>
                          <a:cs typeface="Roboto"/>
                          <a:sym typeface="Roboto"/>
                        </a:rPr>
                        <a:t>over</a:t>
                      </a:r>
                      <a:endParaRPr b="1" sz="1700">
                        <a:solidFill>
                          <a:srgbClr val="FFFFFF"/>
                        </a:solidFill>
                        <a:latin typeface="Roboto"/>
                        <a:ea typeface="Roboto"/>
                        <a:cs typeface="Roboto"/>
                        <a:sym typeface="Roboto"/>
                      </a:endParaRPr>
                    </a:p>
                  </a:txBody>
                  <a:tcPr marT="91425" marB="91425" marR="18287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b="1" lang="en" sz="1700">
                          <a:solidFill>
                            <a:srgbClr val="043461"/>
                          </a:solidFill>
                          <a:latin typeface="Roboto"/>
                          <a:ea typeface="Roboto"/>
                          <a:cs typeface="Roboto"/>
                          <a:sym typeface="Roboto"/>
                        </a:rPr>
                        <a:t>Processes and tools</a:t>
                      </a:r>
                      <a:endParaRPr b="1" sz="1700">
                        <a:solidFill>
                          <a:srgbClr val="043461"/>
                        </a:solidFill>
                        <a:latin typeface="Roboto"/>
                        <a:ea typeface="Roboto"/>
                        <a:cs typeface="Roboto"/>
                        <a:sym typeface="Roboto"/>
                      </a:endParaRPr>
                    </a:p>
                  </a:txBody>
                  <a:tcPr marT="91425" marB="91425" marR="91425" marL="2743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D6CB"/>
                    </a:solidFill>
                  </a:tcPr>
                </a:tc>
              </a:tr>
              <a:tr h="723525">
                <a:tc>
                  <a:txBody>
                    <a:bodyPr/>
                    <a:lstStyle/>
                    <a:p>
                      <a:pPr indent="0" lvl="0" marL="0" rtl="0" algn="l">
                        <a:spcBef>
                          <a:spcPts val="0"/>
                        </a:spcBef>
                        <a:spcAft>
                          <a:spcPts val="0"/>
                        </a:spcAft>
                        <a:buNone/>
                      </a:pPr>
                      <a:r>
                        <a:rPr b="1" lang="en" sz="1700">
                          <a:solidFill>
                            <a:srgbClr val="FFFFFF"/>
                          </a:solidFill>
                          <a:latin typeface="Roboto"/>
                          <a:ea typeface="Roboto"/>
                          <a:cs typeface="Roboto"/>
                          <a:sym typeface="Roboto"/>
                        </a:rPr>
                        <a:t>Working product</a:t>
                      </a:r>
                      <a:endParaRPr b="1" sz="1700">
                        <a:solidFill>
                          <a:srgbClr val="FFFFFF"/>
                        </a:solidFill>
                        <a:latin typeface="Roboto"/>
                        <a:ea typeface="Roboto"/>
                        <a:cs typeface="Roboto"/>
                        <a:sym typeface="Roboto"/>
                      </a:endParaRPr>
                    </a:p>
                  </a:txBody>
                  <a:tcPr marT="91425" marB="91425" marR="91425" marL="2743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475D4"/>
                    </a:solidFill>
                  </a:tcPr>
                </a:tc>
                <a:tc>
                  <a:txBody>
                    <a:bodyPr/>
                    <a:lstStyle/>
                    <a:p>
                      <a:pPr indent="0" lvl="0" marL="0" rtl="0" algn="ctr">
                        <a:spcBef>
                          <a:spcPts val="0"/>
                        </a:spcBef>
                        <a:spcAft>
                          <a:spcPts val="0"/>
                        </a:spcAft>
                        <a:buNone/>
                      </a:pPr>
                      <a:r>
                        <a:rPr b="1" lang="en" sz="1700">
                          <a:solidFill>
                            <a:srgbClr val="FFFFFF"/>
                          </a:solidFill>
                          <a:latin typeface="Roboto"/>
                          <a:ea typeface="Roboto"/>
                          <a:cs typeface="Roboto"/>
                          <a:sym typeface="Roboto"/>
                        </a:rPr>
                        <a:t>over</a:t>
                      </a:r>
                      <a:endParaRPr b="1" sz="1700">
                        <a:solidFill>
                          <a:srgbClr val="FFFFFF"/>
                        </a:solidFill>
                        <a:latin typeface="Roboto"/>
                        <a:ea typeface="Roboto"/>
                        <a:cs typeface="Roboto"/>
                        <a:sym typeface="Roboto"/>
                      </a:endParaRPr>
                    </a:p>
                  </a:txBody>
                  <a:tcPr marT="91425" marB="91425" marR="18287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b="1" lang="en" sz="1700">
                          <a:solidFill>
                            <a:srgbClr val="043461"/>
                          </a:solidFill>
                          <a:latin typeface="Roboto"/>
                          <a:ea typeface="Roboto"/>
                          <a:cs typeface="Roboto"/>
                          <a:sym typeface="Roboto"/>
                        </a:rPr>
                        <a:t>Comprehensive documentation</a:t>
                      </a:r>
                      <a:endParaRPr b="1" sz="1700">
                        <a:solidFill>
                          <a:srgbClr val="043461"/>
                        </a:solidFill>
                        <a:latin typeface="Roboto"/>
                        <a:ea typeface="Roboto"/>
                        <a:cs typeface="Roboto"/>
                        <a:sym typeface="Roboto"/>
                      </a:endParaRPr>
                    </a:p>
                  </a:txBody>
                  <a:tcPr marT="91425" marB="91425" marR="91425" marL="2743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D6CB"/>
                    </a:solidFill>
                  </a:tcPr>
                </a:tc>
              </a:tr>
              <a:tr h="723525">
                <a:tc>
                  <a:txBody>
                    <a:bodyPr/>
                    <a:lstStyle/>
                    <a:p>
                      <a:pPr indent="0" lvl="0" marL="0" rtl="0" algn="l">
                        <a:spcBef>
                          <a:spcPts val="0"/>
                        </a:spcBef>
                        <a:spcAft>
                          <a:spcPts val="0"/>
                        </a:spcAft>
                        <a:buNone/>
                      </a:pPr>
                      <a:r>
                        <a:rPr b="1" lang="en" sz="1700">
                          <a:solidFill>
                            <a:srgbClr val="FFFFFF"/>
                          </a:solidFill>
                          <a:latin typeface="Roboto"/>
                          <a:ea typeface="Roboto"/>
                          <a:cs typeface="Roboto"/>
                          <a:sym typeface="Roboto"/>
                        </a:rPr>
                        <a:t>Customer collaboration </a:t>
                      </a:r>
                      <a:endParaRPr b="1" sz="1700">
                        <a:solidFill>
                          <a:srgbClr val="FFFFFF"/>
                        </a:solidFill>
                        <a:latin typeface="Roboto"/>
                        <a:ea typeface="Roboto"/>
                        <a:cs typeface="Roboto"/>
                        <a:sym typeface="Roboto"/>
                      </a:endParaRPr>
                    </a:p>
                  </a:txBody>
                  <a:tcPr marT="91425" marB="91425" marR="91425" marL="2743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475D4"/>
                    </a:solidFill>
                  </a:tcPr>
                </a:tc>
                <a:tc>
                  <a:txBody>
                    <a:bodyPr/>
                    <a:lstStyle/>
                    <a:p>
                      <a:pPr indent="0" lvl="0" marL="0" rtl="0" algn="ctr">
                        <a:spcBef>
                          <a:spcPts val="0"/>
                        </a:spcBef>
                        <a:spcAft>
                          <a:spcPts val="0"/>
                        </a:spcAft>
                        <a:buNone/>
                      </a:pPr>
                      <a:r>
                        <a:rPr b="1" lang="en" sz="1700">
                          <a:solidFill>
                            <a:srgbClr val="FFFFFF"/>
                          </a:solidFill>
                          <a:latin typeface="Roboto"/>
                          <a:ea typeface="Roboto"/>
                          <a:cs typeface="Roboto"/>
                          <a:sym typeface="Roboto"/>
                        </a:rPr>
                        <a:t>over</a:t>
                      </a:r>
                      <a:endParaRPr b="1" sz="1700">
                        <a:solidFill>
                          <a:srgbClr val="FFFFFF"/>
                        </a:solidFill>
                        <a:latin typeface="Roboto"/>
                        <a:ea typeface="Roboto"/>
                        <a:cs typeface="Roboto"/>
                        <a:sym typeface="Roboto"/>
                      </a:endParaRPr>
                    </a:p>
                  </a:txBody>
                  <a:tcPr marT="91425" marB="91425" marR="18287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b="1" lang="en" sz="1700">
                          <a:solidFill>
                            <a:srgbClr val="043461"/>
                          </a:solidFill>
                          <a:latin typeface="Roboto"/>
                          <a:ea typeface="Roboto"/>
                          <a:cs typeface="Roboto"/>
                          <a:sym typeface="Roboto"/>
                        </a:rPr>
                        <a:t>Contract negotiation</a:t>
                      </a:r>
                      <a:endParaRPr b="1" sz="1700">
                        <a:solidFill>
                          <a:srgbClr val="043461"/>
                        </a:solidFill>
                        <a:latin typeface="Roboto"/>
                        <a:ea typeface="Roboto"/>
                        <a:cs typeface="Roboto"/>
                        <a:sym typeface="Roboto"/>
                      </a:endParaRPr>
                    </a:p>
                  </a:txBody>
                  <a:tcPr marT="91425" marB="91425" marR="91425" marL="2743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D6CB"/>
                    </a:solidFill>
                  </a:tcPr>
                </a:tc>
              </a:tr>
              <a:tr h="723525">
                <a:tc>
                  <a:txBody>
                    <a:bodyPr/>
                    <a:lstStyle/>
                    <a:p>
                      <a:pPr indent="0" lvl="0" marL="0" rtl="0" algn="l">
                        <a:spcBef>
                          <a:spcPts val="0"/>
                        </a:spcBef>
                        <a:spcAft>
                          <a:spcPts val="0"/>
                        </a:spcAft>
                        <a:buNone/>
                      </a:pPr>
                      <a:r>
                        <a:rPr b="1" lang="en" sz="1700">
                          <a:solidFill>
                            <a:srgbClr val="FFFFFF"/>
                          </a:solidFill>
                          <a:latin typeface="Roboto"/>
                          <a:ea typeface="Roboto"/>
                          <a:cs typeface="Roboto"/>
                          <a:sym typeface="Roboto"/>
                        </a:rPr>
                        <a:t>Responding to change</a:t>
                      </a:r>
                      <a:endParaRPr b="1" sz="1700">
                        <a:solidFill>
                          <a:srgbClr val="FFFFFF"/>
                        </a:solidFill>
                        <a:latin typeface="Roboto"/>
                        <a:ea typeface="Roboto"/>
                        <a:cs typeface="Roboto"/>
                        <a:sym typeface="Roboto"/>
                      </a:endParaRPr>
                    </a:p>
                  </a:txBody>
                  <a:tcPr marT="91425" marB="91425" marR="91425" marL="2743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475D4"/>
                    </a:solidFill>
                  </a:tcPr>
                </a:tc>
                <a:tc>
                  <a:txBody>
                    <a:bodyPr/>
                    <a:lstStyle/>
                    <a:p>
                      <a:pPr indent="0" lvl="0" marL="0" rtl="0" algn="ctr">
                        <a:spcBef>
                          <a:spcPts val="0"/>
                        </a:spcBef>
                        <a:spcAft>
                          <a:spcPts val="0"/>
                        </a:spcAft>
                        <a:buNone/>
                      </a:pPr>
                      <a:r>
                        <a:rPr b="1" lang="en" sz="1700">
                          <a:solidFill>
                            <a:srgbClr val="FFFFFF"/>
                          </a:solidFill>
                          <a:latin typeface="Roboto"/>
                          <a:ea typeface="Roboto"/>
                          <a:cs typeface="Roboto"/>
                          <a:sym typeface="Roboto"/>
                        </a:rPr>
                        <a:t>over</a:t>
                      </a:r>
                      <a:endParaRPr b="1" sz="1700">
                        <a:solidFill>
                          <a:srgbClr val="FFFFFF"/>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b="1" lang="en" sz="1700">
                          <a:solidFill>
                            <a:srgbClr val="043461"/>
                          </a:solidFill>
                          <a:latin typeface="Roboto"/>
                          <a:ea typeface="Roboto"/>
                          <a:cs typeface="Roboto"/>
                          <a:sym typeface="Roboto"/>
                        </a:rPr>
                        <a:t>Following a plan</a:t>
                      </a:r>
                      <a:endParaRPr b="1" sz="1700">
                        <a:solidFill>
                          <a:srgbClr val="043461"/>
                        </a:solidFill>
                        <a:latin typeface="Roboto"/>
                        <a:ea typeface="Roboto"/>
                        <a:cs typeface="Roboto"/>
                        <a:sym typeface="Roboto"/>
                      </a:endParaRPr>
                    </a:p>
                  </a:txBody>
                  <a:tcPr marT="91425" marB="91425" marR="91425" marL="2743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D6CB"/>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71"/>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an MVP?</a:t>
            </a:r>
            <a:endParaRPr/>
          </a:p>
        </p:txBody>
      </p:sp>
      <p:sp>
        <p:nvSpPr>
          <p:cNvPr id="771" name="Google Shape;771;p7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pic>
        <p:nvPicPr>
          <p:cNvPr id="776" name="Google Shape;776;p72"/>
          <p:cNvPicPr preferRelativeResize="0"/>
          <p:nvPr/>
        </p:nvPicPr>
        <p:blipFill>
          <a:blip r:embed="rId3">
            <a:alphaModFix/>
          </a:blip>
          <a:stretch>
            <a:fillRect/>
          </a:stretch>
        </p:blipFill>
        <p:spPr>
          <a:xfrm>
            <a:off x="4727950" y="1753675"/>
            <a:ext cx="4416051" cy="3107462"/>
          </a:xfrm>
          <a:prstGeom prst="rect">
            <a:avLst/>
          </a:prstGeom>
          <a:noFill/>
          <a:ln>
            <a:noFill/>
          </a:ln>
        </p:spPr>
      </p:pic>
      <p:sp>
        <p:nvSpPr>
          <p:cNvPr id="777" name="Google Shape;777;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Minimum Viable Product</a:t>
            </a:r>
            <a:endParaRPr/>
          </a:p>
        </p:txBody>
      </p:sp>
      <p:sp>
        <p:nvSpPr>
          <p:cNvPr id="778" name="Google Shape;778;p7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a:t>
            </a:r>
            <a:r>
              <a:rPr lang="en"/>
              <a:t> product with just enough features to satisfy early customers and provide feedback for future product development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Minimum Viable Product:                                     Product Vision:</a:t>
            </a:r>
            <a:endParaRPr b="1"/>
          </a:p>
        </p:txBody>
      </p:sp>
      <p:sp>
        <p:nvSpPr>
          <p:cNvPr id="779" name="Google Shape;779;p7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4"/>
              </a:rPr>
              <a:t>wikipedia.org</a:t>
            </a:r>
            <a:endParaRPr/>
          </a:p>
        </p:txBody>
      </p:sp>
      <p:pic>
        <p:nvPicPr>
          <p:cNvPr id="780" name="Google Shape;780;p72"/>
          <p:cNvPicPr preferRelativeResize="0"/>
          <p:nvPr/>
        </p:nvPicPr>
        <p:blipFill>
          <a:blip r:embed="rId5">
            <a:alphaModFix/>
          </a:blip>
          <a:stretch>
            <a:fillRect/>
          </a:stretch>
        </p:blipFill>
        <p:spPr>
          <a:xfrm>
            <a:off x="4286275" y="1459825"/>
            <a:ext cx="827450" cy="3461999"/>
          </a:xfrm>
          <a:prstGeom prst="rect">
            <a:avLst/>
          </a:prstGeom>
          <a:noFill/>
          <a:ln>
            <a:noFill/>
          </a:ln>
        </p:spPr>
      </p:pic>
      <p:pic>
        <p:nvPicPr>
          <p:cNvPr id="781" name="Google Shape;781;p72"/>
          <p:cNvPicPr preferRelativeResize="0"/>
          <p:nvPr/>
        </p:nvPicPr>
        <p:blipFill>
          <a:blip r:embed="rId6">
            <a:alphaModFix/>
          </a:blip>
          <a:stretch>
            <a:fillRect/>
          </a:stretch>
        </p:blipFill>
        <p:spPr>
          <a:xfrm>
            <a:off x="605050" y="2178600"/>
            <a:ext cx="3371401" cy="24950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73"/>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How do we determine our MVP?</a:t>
            </a:r>
            <a:endParaRPr/>
          </a:p>
        </p:txBody>
      </p:sp>
      <p:sp>
        <p:nvSpPr>
          <p:cNvPr id="787" name="Google Shape;787;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Determining a Minimum Viable Product</a:t>
            </a:r>
            <a:endParaRPr/>
          </a:p>
        </p:txBody>
      </p:sp>
      <p:sp>
        <p:nvSpPr>
          <p:cNvPr id="793" name="Google Shape;793;p7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94" name="Google Shape;794;p7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Ask Questions!</a:t>
            </a:r>
            <a:endParaRPr>
              <a:solidFill>
                <a:schemeClr val="dk1"/>
              </a:solidFill>
            </a:endParaRPr>
          </a:p>
          <a:p>
            <a:pPr indent="0" lvl="0" marL="0" rtl="0" algn="l">
              <a:spcBef>
                <a:spcPts val="0"/>
              </a:spcBef>
              <a:spcAft>
                <a:spcPts val="0"/>
              </a:spcAft>
              <a:buNone/>
            </a:pPr>
            <a:r>
              <a:t/>
            </a:r>
            <a:endParaRPr/>
          </a:p>
        </p:txBody>
      </p:sp>
      <p:sp>
        <p:nvSpPr>
          <p:cNvPr id="795" name="Google Shape;795;p7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96" name="Google Shape;796;p7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797" name="Google Shape;797;p7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98" name="Google Shape;798;p7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799" name="Google Shape;799;p74"/>
          <p:cNvSpPr/>
          <p:nvPr/>
        </p:nvSpPr>
        <p:spPr>
          <a:xfrm>
            <a:off x="1352550" y="1378825"/>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Who is your audience?</a:t>
            </a:r>
            <a:endParaRPr sz="1800">
              <a:solidFill>
                <a:schemeClr val="dk1"/>
              </a:solidFill>
              <a:latin typeface="Roboto"/>
              <a:ea typeface="Roboto"/>
              <a:cs typeface="Roboto"/>
              <a:sym typeface="Roboto"/>
            </a:endParaRPr>
          </a:p>
        </p:txBody>
      </p:sp>
      <p:sp>
        <p:nvSpPr>
          <p:cNvPr id="800" name="Google Shape;800;p74"/>
          <p:cNvSpPr/>
          <p:nvPr/>
        </p:nvSpPr>
        <p:spPr>
          <a:xfrm>
            <a:off x="1352550" y="2231136"/>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What is the problem that the product will address?</a:t>
            </a:r>
            <a:endParaRPr sz="1800">
              <a:solidFill>
                <a:schemeClr val="dk1"/>
              </a:solidFill>
              <a:latin typeface="Roboto"/>
              <a:ea typeface="Roboto"/>
              <a:cs typeface="Roboto"/>
              <a:sym typeface="Roboto"/>
            </a:endParaRPr>
          </a:p>
        </p:txBody>
      </p:sp>
      <p:sp>
        <p:nvSpPr>
          <p:cNvPr id="801" name="Google Shape;801;p74"/>
          <p:cNvSpPr/>
          <p:nvPr/>
        </p:nvSpPr>
        <p:spPr>
          <a:xfrm>
            <a:off x="1352550" y="3073850"/>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How does the product solve that problem?</a:t>
            </a:r>
            <a:endParaRPr sz="1800">
              <a:solidFill>
                <a:schemeClr val="dk1"/>
              </a:solidFill>
              <a:latin typeface="Roboto"/>
              <a:ea typeface="Roboto"/>
              <a:cs typeface="Roboto"/>
              <a:sym typeface="Roboto"/>
            </a:endParaRPr>
          </a:p>
        </p:txBody>
      </p:sp>
      <p:sp>
        <p:nvSpPr>
          <p:cNvPr id="802" name="Google Shape;802;p7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03" name="Google Shape;803;p74"/>
          <p:cNvSpPr/>
          <p:nvPr/>
        </p:nvSpPr>
        <p:spPr>
          <a:xfrm flipH="1" rot="10800000">
            <a:off x="453233" y="34071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75"/>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 user story?</a:t>
            </a:r>
            <a:endParaRPr/>
          </a:p>
        </p:txBody>
      </p:sp>
      <p:sp>
        <p:nvSpPr>
          <p:cNvPr id="809" name="Google Shape;809;p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User stories</a:t>
            </a:r>
            <a:endParaRPr/>
          </a:p>
        </p:txBody>
      </p:sp>
      <p:sp>
        <p:nvSpPr>
          <p:cNvPr id="815" name="Google Shape;815;p7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16" name="Google Shape;816;p76"/>
          <p:cNvSpPr/>
          <p:nvPr/>
        </p:nvSpPr>
        <p:spPr>
          <a:xfrm flipH="1">
            <a:off x="284715" y="987288"/>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17" name="Google Shape;817;p76"/>
          <p:cNvSpPr/>
          <p:nvPr/>
        </p:nvSpPr>
        <p:spPr>
          <a:xfrm>
            <a:off x="285242" y="1228027"/>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76"/>
          <p:cNvSpPr/>
          <p:nvPr/>
        </p:nvSpPr>
        <p:spPr>
          <a:xfrm flipH="1">
            <a:off x="3096947" y="987255"/>
            <a:ext cx="3019200" cy="224400"/>
          </a:xfrm>
          <a:prstGeom prst="parallelogram">
            <a:avLst>
              <a:gd fmla="val 96952" name="adj"/>
            </a:avLst>
          </a:prstGeom>
          <a:solidFill>
            <a:srgbClr val="D4D4D4">
              <a:alpha val="91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19" name="Google Shape;819;p76"/>
          <p:cNvSpPr/>
          <p:nvPr/>
        </p:nvSpPr>
        <p:spPr>
          <a:xfrm>
            <a:off x="3097230" y="1227990"/>
            <a:ext cx="30192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76"/>
          <p:cNvSpPr txBox="1"/>
          <p:nvPr/>
        </p:nvSpPr>
        <p:spPr>
          <a:xfrm>
            <a:off x="3068475" y="1447200"/>
            <a:ext cx="28716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solidFill>
                  <a:srgbClr val="9E9E9E"/>
                </a:solidFill>
                <a:latin typeface="Roboto"/>
                <a:ea typeface="Roboto"/>
                <a:cs typeface="Roboto"/>
                <a:sym typeface="Roboto"/>
              </a:rPr>
              <a:t>Who are we building this for?</a:t>
            </a:r>
            <a:endParaRPr>
              <a:solidFill>
                <a:srgbClr val="9E9E9E"/>
              </a:solidFill>
              <a:latin typeface="Roboto"/>
              <a:ea typeface="Roboto"/>
              <a:cs typeface="Roboto"/>
              <a:sym typeface="Roboto"/>
            </a:endParaRPr>
          </a:p>
        </p:txBody>
      </p:sp>
      <p:sp>
        <p:nvSpPr>
          <p:cNvPr id="821" name="Google Shape;821;p76"/>
          <p:cNvSpPr txBox="1"/>
          <p:nvPr/>
        </p:nvSpPr>
        <p:spPr>
          <a:xfrm>
            <a:off x="389175" y="1468750"/>
            <a:ext cx="26055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As a </a:t>
            </a:r>
            <a:r>
              <a:rPr lang="en">
                <a:solidFill>
                  <a:srgbClr val="FFFFFF"/>
                </a:solidFill>
                <a:highlight>
                  <a:srgbClr val="000000"/>
                </a:highlight>
                <a:latin typeface="Inconsolata"/>
                <a:ea typeface="Inconsolata"/>
                <a:cs typeface="Inconsolata"/>
                <a:sym typeface="Inconsolata"/>
              </a:rPr>
              <a:t>&lt;type of user&gt;</a:t>
            </a:r>
            <a:endParaRPr>
              <a:solidFill>
                <a:srgbClr val="FFFFFF"/>
              </a:solidFill>
              <a:highlight>
                <a:srgbClr val="000000"/>
              </a:highlight>
              <a:latin typeface="Roboto"/>
              <a:ea typeface="Roboto"/>
              <a:cs typeface="Roboto"/>
              <a:sym typeface="Roboto"/>
            </a:endParaRPr>
          </a:p>
        </p:txBody>
      </p:sp>
      <p:sp>
        <p:nvSpPr>
          <p:cNvPr id="822" name="Google Shape;822;p76"/>
          <p:cNvSpPr/>
          <p:nvPr/>
        </p:nvSpPr>
        <p:spPr>
          <a:xfrm flipH="1">
            <a:off x="5913582" y="986175"/>
            <a:ext cx="3019500" cy="224400"/>
          </a:xfrm>
          <a:prstGeom prst="parallelogram">
            <a:avLst>
              <a:gd fmla="val 96952" name="adj"/>
            </a:avLst>
          </a:prstGeom>
          <a:solidFill>
            <a:srgbClr val="D4D4D4">
              <a:alpha val="730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23" name="Google Shape;823;p76"/>
          <p:cNvSpPr/>
          <p:nvPr/>
        </p:nvSpPr>
        <p:spPr>
          <a:xfrm>
            <a:off x="5914110" y="1226914"/>
            <a:ext cx="30195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76"/>
          <p:cNvSpPr txBox="1"/>
          <p:nvPr/>
        </p:nvSpPr>
        <p:spPr>
          <a:xfrm>
            <a:off x="6013875" y="1451325"/>
            <a:ext cx="23595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solidFill>
                  <a:srgbClr val="9E9E9E"/>
                </a:solidFill>
                <a:latin typeface="Roboto"/>
                <a:ea typeface="Roboto"/>
                <a:cs typeface="Roboto"/>
                <a:sym typeface="Roboto"/>
              </a:rPr>
              <a:t>AS A marketing analyst</a:t>
            </a:r>
            <a:endParaRPr>
              <a:solidFill>
                <a:srgbClr val="9E9E9E"/>
              </a:solidFill>
              <a:latin typeface="Roboto"/>
              <a:ea typeface="Roboto"/>
              <a:cs typeface="Roboto"/>
              <a:sym typeface="Roboto"/>
            </a:endParaRPr>
          </a:p>
        </p:txBody>
      </p:sp>
      <p:sp>
        <p:nvSpPr>
          <p:cNvPr id="825" name="Google Shape;825;p76"/>
          <p:cNvSpPr/>
          <p:nvPr/>
        </p:nvSpPr>
        <p:spPr>
          <a:xfrm flipH="1">
            <a:off x="282377" y="2206488"/>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26" name="Google Shape;826;p76"/>
          <p:cNvSpPr/>
          <p:nvPr/>
        </p:nvSpPr>
        <p:spPr>
          <a:xfrm>
            <a:off x="282905" y="2447227"/>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76"/>
          <p:cNvSpPr/>
          <p:nvPr/>
        </p:nvSpPr>
        <p:spPr>
          <a:xfrm flipH="1">
            <a:off x="3094609" y="2206455"/>
            <a:ext cx="3019200" cy="224400"/>
          </a:xfrm>
          <a:prstGeom prst="parallelogram">
            <a:avLst>
              <a:gd fmla="val 96952" name="adj"/>
            </a:avLst>
          </a:prstGeom>
          <a:solidFill>
            <a:srgbClr val="D4D4D4">
              <a:alpha val="91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28" name="Google Shape;828;p76"/>
          <p:cNvSpPr/>
          <p:nvPr/>
        </p:nvSpPr>
        <p:spPr>
          <a:xfrm>
            <a:off x="3094893" y="2447190"/>
            <a:ext cx="30192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76"/>
          <p:cNvSpPr txBox="1"/>
          <p:nvPr/>
        </p:nvSpPr>
        <p:spPr>
          <a:xfrm>
            <a:off x="3066151" y="2666400"/>
            <a:ext cx="31938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solidFill>
                  <a:srgbClr val="9E9E9E"/>
                </a:solidFill>
                <a:latin typeface="Roboto"/>
                <a:ea typeface="Roboto"/>
                <a:cs typeface="Roboto"/>
                <a:sym typeface="Roboto"/>
              </a:rPr>
              <a:t>What is the user trying to achieve? </a:t>
            </a:r>
            <a:endParaRPr>
              <a:solidFill>
                <a:srgbClr val="9E9E9E"/>
              </a:solidFill>
              <a:latin typeface="Roboto"/>
              <a:ea typeface="Roboto"/>
              <a:cs typeface="Roboto"/>
              <a:sym typeface="Roboto"/>
            </a:endParaRPr>
          </a:p>
        </p:txBody>
      </p:sp>
      <p:sp>
        <p:nvSpPr>
          <p:cNvPr id="830" name="Google Shape;830;p76"/>
          <p:cNvSpPr txBox="1"/>
          <p:nvPr/>
        </p:nvSpPr>
        <p:spPr>
          <a:xfrm>
            <a:off x="386838" y="2687950"/>
            <a:ext cx="26055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I</a:t>
            </a:r>
            <a:r>
              <a:rPr lang="en">
                <a:solidFill>
                  <a:schemeClr val="dk1"/>
                </a:solidFill>
                <a:latin typeface="Roboto"/>
                <a:ea typeface="Roboto"/>
                <a:cs typeface="Roboto"/>
                <a:sym typeface="Roboto"/>
              </a:rPr>
              <a:t> want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&lt;some goal&gt;</a:t>
            </a:r>
            <a:endParaRPr>
              <a:solidFill>
                <a:srgbClr val="FFFFFF"/>
              </a:solidFill>
              <a:highlight>
                <a:srgbClr val="000000"/>
              </a:highlight>
              <a:latin typeface="Roboto"/>
              <a:ea typeface="Roboto"/>
              <a:cs typeface="Roboto"/>
              <a:sym typeface="Roboto"/>
            </a:endParaRPr>
          </a:p>
        </p:txBody>
      </p:sp>
      <p:sp>
        <p:nvSpPr>
          <p:cNvPr id="831" name="Google Shape;831;p76"/>
          <p:cNvSpPr/>
          <p:nvPr/>
        </p:nvSpPr>
        <p:spPr>
          <a:xfrm flipH="1">
            <a:off x="5911245" y="2205375"/>
            <a:ext cx="3019500" cy="224400"/>
          </a:xfrm>
          <a:prstGeom prst="parallelogram">
            <a:avLst>
              <a:gd fmla="val 96952" name="adj"/>
            </a:avLst>
          </a:prstGeom>
          <a:solidFill>
            <a:srgbClr val="D4D4D4">
              <a:alpha val="730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32" name="Google Shape;832;p76"/>
          <p:cNvSpPr/>
          <p:nvPr/>
        </p:nvSpPr>
        <p:spPr>
          <a:xfrm>
            <a:off x="5911773" y="2446114"/>
            <a:ext cx="30195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76"/>
          <p:cNvSpPr txBox="1"/>
          <p:nvPr/>
        </p:nvSpPr>
        <p:spPr>
          <a:xfrm>
            <a:off x="6011553" y="2670525"/>
            <a:ext cx="30192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solidFill>
                  <a:srgbClr val="9E9E9E"/>
                </a:solidFill>
                <a:latin typeface="Roboto"/>
                <a:ea typeface="Roboto"/>
                <a:cs typeface="Roboto"/>
                <a:sym typeface="Roboto"/>
              </a:rPr>
              <a:t>I WANT to see referral traffic</a:t>
            </a:r>
            <a:endParaRPr>
              <a:solidFill>
                <a:srgbClr val="9E9E9E"/>
              </a:solidFill>
              <a:latin typeface="Roboto"/>
              <a:ea typeface="Roboto"/>
              <a:cs typeface="Roboto"/>
              <a:sym typeface="Roboto"/>
            </a:endParaRPr>
          </a:p>
        </p:txBody>
      </p:sp>
      <p:sp>
        <p:nvSpPr>
          <p:cNvPr id="834" name="Google Shape;834;p76"/>
          <p:cNvSpPr/>
          <p:nvPr/>
        </p:nvSpPr>
        <p:spPr>
          <a:xfrm flipH="1">
            <a:off x="282377" y="3443263"/>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35" name="Google Shape;835;p76"/>
          <p:cNvSpPr/>
          <p:nvPr/>
        </p:nvSpPr>
        <p:spPr>
          <a:xfrm>
            <a:off x="282905" y="3684002"/>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76"/>
          <p:cNvSpPr/>
          <p:nvPr/>
        </p:nvSpPr>
        <p:spPr>
          <a:xfrm flipH="1">
            <a:off x="3094609" y="3443230"/>
            <a:ext cx="3019200" cy="224400"/>
          </a:xfrm>
          <a:prstGeom prst="parallelogram">
            <a:avLst>
              <a:gd fmla="val 96952" name="adj"/>
            </a:avLst>
          </a:prstGeom>
          <a:solidFill>
            <a:srgbClr val="D4D4D4">
              <a:alpha val="91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37" name="Google Shape;837;p76"/>
          <p:cNvSpPr/>
          <p:nvPr/>
        </p:nvSpPr>
        <p:spPr>
          <a:xfrm>
            <a:off x="3094893" y="3683965"/>
            <a:ext cx="30192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76"/>
          <p:cNvSpPr txBox="1"/>
          <p:nvPr/>
        </p:nvSpPr>
        <p:spPr>
          <a:xfrm>
            <a:off x="3066138" y="3903175"/>
            <a:ext cx="28716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solidFill>
                  <a:srgbClr val="9E9E9E"/>
                </a:solidFill>
                <a:latin typeface="Roboto"/>
                <a:ea typeface="Roboto"/>
                <a:cs typeface="Roboto"/>
                <a:sym typeface="Roboto"/>
              </a:rPr>
              <a:t>Why do they want to achieve this?</a:t>
            </a:r>
            <a:endParaRPr>
              <a:solidFill>
                <a:srgbClr val="9E9E9E"/>
              </a:solidFill>
              <a:latin typeface="Roboto"/>
              <a:ea typeface="Roboto"/>
              <a:cs typeface="Roboto"/>
              <a:sym typeface="Roboto"/>
            </a:endParaRPr>
          </a:p>
        </p:txBody>
      </p:sp>
      <p:sp>
        <p:nvSpPr>
          <p:cNvPr id="839" name="Google Shape;839;p76"/>
          <p:cNvSpPr txBox="1"/>
          <p:nvPr/>
        </p:nvSpPr>
        <p:spPr>
          <a:xfrm>
            <a:off x="386838" y="3924725"/>
            <a:ext cx="26055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(so that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&lt;benefit&gt;</a:t>
            </a:r>
            <a:r>
              <a:rPr lang="en">
                <a:solidFill>
                  <a:schemeClr val="dk1"/>
                </a:solidFill>
                <a:latin typeface="Roboto"/>
                <a:ea typeface="Roboto"/>
                <a:cs typeface="Roboto"/>
                <a:sym typeface="Roboto"/>
              </a:rPr>
              <a:t>).</a:t>
            </a:r>
            <a:endParaRPr>
              <a:solidFill>
                <a:srgbClr val="FFFFFF"/>
              </a:solidFill>
              <a:highlight>
                <a:srgbClr val="000000"/>
              </a:highlight>
              <a:latin typeface="Roboto"/>
              <a:ea typeface="Roboto"/>
              <a:cs typeface="Roboto"/>
              <a:sym typeface="Roboto"/>
            </a:endParaRPr>
          </a:p>
        </p:txBody>
      </p:sp>
      <p:sp>
        <p:nvSpPr>
          <p:cNvPr id="840" name="Google Shape;840;p76"/>
          <p:cNvSpPr/>
          <p:nvPr/>
        </p:nvSpPr>
        <p:spPr>
          <a:xfrm flipH="1">
            <a:off x="5911245" y="3442150"/>
            <a:ext cx="3019500" cy="224400"/>
          </a:xfrm>
          <a:prstGeom prst="parallelogram">
            <a:avLst>
              <a:gd fmla="val 96952" name="adj"/>
            </a:avLst>
          </a:prstGeom>
          <a:solidFill>
            <a:srgbClr val="D4D4D4">
              <a:alpha val="730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41" name="Google Shape;841;p76"/>
          <p:cNvSpPr/>
          <p:nvPr/>
        </p:nvSpPr>
        <p:spPr>
          <a:xfrm>
            <a:off x="5911773" y="3682889"/>
            <a:ext cx="30195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76"/>
          <p:cNvSpPr txBox="1"/>
          <p:nvPr/>
        </p:nvSpPr>
        <p:spPr>
          <a:xfrm>
            <a:off x="6011554" y="3907300"/>
            <a:ext cx="30750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solidFill>
                  <a:srgbClr val="9E9E9E"/>
                </a:solidFill>
                <a:latin typeface="Roboto"/>
                <a:ea typeface="Roboto"/>
                <a:cs typeface="Roboto"/>
                <a:sym typeface="Roboto"/>
              </a:rPr>
              <a:t>SO THAT I can convert more leads</a:t>
            </a:r>
            <a:endParaRPr>
              <a:solidFill>
                <a:srgbClr val="9E9E9E"/>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User stories</a:t>
            </a:r>
            <a:endParaRPr/>
          </a:p>
        </p:txBody>
      </p:sp>
      <p:sp>
        <p:nvSpPr>
          <p:cNvPr id="848" name="Google Shape;848;p7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49" name="Google Shape;849;p77"/>
          <p:cNvSpPr/>
          <p:nvPr/>
        </p:nvSpPr>
        <p:spPr>
          <a:xfrm flipH="1">
            <a:off x="284715" y="987288"/>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50" name="Google Shape;850;p77"/>
          <p:cNvSpPr/>
          <p:nvPr/>
        </p:nvSpPr>
        <p:spPr>
          <a:xfrm>
            <a:off x="285242" y="1228027"/>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77"/>
          <p:cNvSpPr/>
          <p:nvPr/>
        </p:nvSpPr>
        <p:spPr>
          <a:xfrm flipH="1">
            <a:off x="3096947" y="987255"/>
            <a:ext cx="30192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52" name="Google Shape;852;p77"/>
          <p:cNvSpPr/>
          <p:nvPr/>
        </p:nvSpPr>
        <p:spPr>
          <a:xfrm>
            <a:off x="3097230" y="1227990"/>
            <a:ext cx="30192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77"/>
          <p:cNvSpPr txBox="1"/>
          <p:nvPr/>
        </p:nvSpPr>
        <p:spPr>
          <a:xfrm>
            <a:off x="3068475" y="1447200"/>
            <a:ext cx="28716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latin typeface="Roboto"/>
                <a:ea typeface="Roboto"/>
                <a:cs typeface="Roboto"/>
                <a:sym typeface="Roboto"/>
              </a:rPr>
              <a:t>Who are we building this for?</a:t>
            </a:r>
            <a:endParaRPr>
              <a:latin typeface="Roboto"/>
              <a:ea typeface="Roboto"/>
              <a:cs typeface="Roboto"/>
              <a:sym typeface="Roboto"/>
            </a:endParaRPr>
          </a:p>
        </p:txBody>
      </p:sp>
      <p:sp>
        <p:nvSpPr>
          <p:cNvPr id="854" name="Google Shape;854;p77"/>
          <p:cNvSpPr txBox="1"/>
          <p:nvPr/>
        </p:nvSpPr>
        <p:spPr>
          <a:xfrm>
            <a:off x="389175" y="1468750"/>
            <a:ext cx="26055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As a </a:t>
            </a:r>
            <a:r>
              <a:rPr lang="en">
                <a:solidFill>
                  <a:srgbClr val="FFFFFF"/>
                </a:solidFill>
                <a:highlight>
                  <a:srgbClr val="000000"/>
                </a:highlight>
                <a:latin typeface="Inconsolata"/>
                <a:ea typeface="Inconsolata"/>
                <a:cs typeface="Inconsolata"/>
                <a:sym typeface="Inconsolata"/>
              </a:rPr>
              <a:t>&lt;type of user&gt;</a:t>
            </a:r>
            <a:endParaRPr>
              <a:solidFill>
                <a:srgbClr val="FFFFFF"/>
              </a:solidFill>
              <a:highlight>
                <a:srgbClr val="000000"/>
              </a:highlight>
              <a:latin typeface="Roboto"/>
              <a:ea typeface="Roboto"/>
              <a:cs typeface="Roboto"/>
              <a:sym typeface="Roboto"/>
            </a:endParaRPr>
          </a:p>
        </p:txBody>
      </p:sp>
      <p:sp>
        <p:nvSpPr>
          <p:cNvPr id="855" name="Google Shape;855;p77"/>
          <p:cNvSpPr/>
          <p:nvPr/>
        </p:nvSpPr>
        <p:spPr>
          <a:xfrm flipH="1">
            <a:off x="5913582" y="986175"/>
            <a:ext cx="3019500" cy="224400"/>
          </a:xfrm>
          <a:prstGeom prst="parallelogram">
            <a:avLst>
              <a:gd fmla="val 96952" name="adj"/>
            </a:avLst>
          </a:prstGeom>
          <a:solidFill>
            <a:srgbClr val="D4D4D4">
              <a:alpha val="730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56" name="Google Shape;856;p77"/>
          <p:cNvSpPr/>
          <p:nvPr/>
        </p:nvSpPr>
        <p:spPr>
          <a:xfrm>
            <a:off x="5914110" y="1226914"/>
            <a:ext cx="30195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77"/>
          <p:cNvSpPr txBox="1"/>
          <p:nvPr/>
        </p:nvSpPr>
        <p:spPr>
          <a:xfrm>
            <a:off x="6013875" y="1451325"/>
            <a:ext cx="23595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solidFill>
                  <a:srgbClr val="9E9E9E"/>
                </a:solidFill>
                <a:latin typeface="Roboto"/>
                <a:ea typeface="Roboto"/>
                <a:cs typeface="Roboto"/>
                <a:sym typeface="Roboto"/>
              </a:rPr>
              <a:t>AS A marketing analyst</a:t>
            </a:r>
            <a:endParaRPr>
              <a:solidFill>
                <a:srgbClr val="9E9E9E"/>
              </a:solidFill>
              <a:latin typeface="Roboto"/>
              <a:ea typeface="Roboto"/>
              <a:cs typeface="Roboto"/>
              <a:sym typeface="Roboto"/>
            </a:endParaRPr>
          </a:p>
        </p:txBody>
      </p:sp>
      <p:sp>
        <p:nvSpPr>
          <p:cNvPr id="858" name="Google Shape;858;p77"/>
          <p:cNvSpPr/>
          <p:nvPr/>
        </p:nvSpPr>
        <p:spPr>
          <a:xfrm flipH="1">
            <a:off x="282377" y="2206488"/>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59" name="Google Shape;859;p77"/>
          <p:cNvSpPr/>
          <p:nvPr/>
        </p:nvSpPr>
        <p:spPr>
          <a:xfrm>
            <a:off x="282905" y="2447227"/>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77"/>
          <p:cNvSpPr/>
          <p:nvPr/>
        </p:nvSpPr>
        <p:spPr>
          <a:xfrm flipH="1">
            <a:off x="3094609" y="2206455"/>
            <a:ext cx="30192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61" name="Google Shape;861;p77"/>
          <p:cNvSpPr/>
          <p:nvPr/>
        </p:nvSpPr>
        <p:spPr>
          <a:xfrm>
            <a:off x="3094893" y="2447190"/>
            <a:ext cx="30192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77"/>
          <p:cNvSpPr txBox="1"/>
          <p:nvPr/>
        </p:nvSpPr>
        <p:spPr>
          <a:xfrm>
            <a:off x="3066151" y="2666400"/>
            <a:ext cx="31938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latin typeface="Roboto"/>
                <a:ea typeface="Roboto"/>
                <a:cs typeface="Roboto"/>
                <a:sym typeface="Roboto"/>
              </a:rPr>
              <a:t>What is the user trying to achieve? </a:t>
            </a:r>
            <a:endParaRPr>
              <a:latin typeface="Roboto"/>
              <a:ea typeface="Roboto"/>
              <a:cs typeface="Roboto"/>
              <a:sym typeface="Roboto"/>
            </a:endParaRPr>
          </a:p>
        </p:txBody>
      </p:sp>
      <p:sp>
        <p:nvSpPr>
          <p:cNvPr id="863" name="Google Shape;863;p77"/>
          <p:cNvSpPr txBox="1"/>
          <p:nvPr/>
        </p:nvSpPr>
        <p:spPr>
          <a:xfrm>
            <a:off x="386838" y="2687950"/>
            <a:ext cx="26055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I</a:t>
            </a:r>
            <a:r>
              <a:rPr lang="en">
                <a:solidFill>
                  <a:schemeClr val="dk1"/>
                </a:solidFill>
                <a:latin typeface="Roboto"/>
                <a:ea typeface="Roboto"/>
                <a:cs typeface="Roboto"/>
                <a:sym typeface="Roboto"/>
              </a:rPr>
              <a:t> want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&lt;some goal&gt;</a:t>
            </a:r>
            <a:endParaRPr>
              <a:solidFill>
                <a:srgbClr val="FFFFFF"/>
              </a:solidFill>
              <a:highlight>
                <a:srgbClr val="000000"/>
              </a:highlight>
              <a:latin typeface="Roboto"/>
              <a:ea typeface="Roboto"/>
              <a:cs typeface="Roboto"/>
              <a:sym typeface="Roboto"/>
            </a:endParaRPr>
          </a:p>
        </p:txBody>
      </p:sp>
      <p:sp>
        <p:nvSpPr>
          <p:cNvPr id="864" name="Google Shape;864;p77"/>
          <p:cNvSpPr/>
          <p:nvPr/>
        </p:nvSpPr>
        <p:spPr>
          <a:xfrm flipH="1">
            <a:off x="5911245" y="2205375"/>
            <a:ext cx="3019500" cy="224400"/>
          </a:xfrm>
          <a:prstGeom prst="parallelogram">
            <a:avLst>
              <a:gd fmla="val 96952" name="adj"/>
            </a:avLst>
          </a:prstGeom>
          <a:solidFill>
            <a:srgbClr val="D4D4D4">
              <a:alpha val="730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65" name="Google Shape;865;p77"/>
          <p:cNvSpPr/>
          <p:nvPr/>
        </p:nvSpPr>
        <p:spPr>
          <a:xfrm>
            <a:off x="5911773" y="2446114"/>
            <a:ext cx="30195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77"/>
          <p:cNvSpPr txBox="1"/>
          <p:nvPr/>
        </p:nvSpPr>
        <p:spPr>
          <a:xfrm>
            <a:off x="6011553" y="2670525"/>
            <a:ext cx="30192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solidFill>
                  <a:srgbClr val="9E9E9E"/>
                </a:solidFill>
                <a:latin typeface="Roboto"/>
                <a:ea typeface="Roboto"/>
                <a:cs typeface="Roboto"/>
                <a:sym typeface="Roboto"/>
              </a:rPr>
              <a:t>I WANT to see referral traffic</a:t>
            </a:r>
            <a:endParaRPr>
              <a:solidFill>
                <a:srgbClr val="9E9E9E"/>
              </a:solidFill>
              <a:latin typeface="Roboto"/>
              <a:ea typeface="Roboto"/>
              <a:cs typeface="Roboto"/>
              <a:sym typeface="Roboto"/>
            </a:endParaRPr>
          </a:p>
        </p:txBody>
      </p:sp>
      <p:sp>
        <p:nvSpPr>
          <p:cNvPr id="867" name="Google Shape;867;p77"/>
          <p:cNvSpPr/>
          <p:nvPr/>
        </p:nvSpPr>
        <p:spPr>
          <a:xfrm flipH="1">
            <a:off x="282377" y="3443263"/>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68" name="Google Shape;868;p77"/>
          <p:cNvSpPr/>
          <p:nvPr/>
        </p:nvSpPr>
        <p:spPr>
          <a:xfrm>
            <a:off x="282905" y="3684002"/>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77"/>
          <p:cNvSpPr/>
          <p:nvPr/>
        </p:nvSpPr>
        <p:spPr>
          <a:xfrm flipH="1">
            <a:off x="3094609" y="3443230"/>
            <a:ext cx="30192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70" name="Google Shape;870;p77"/>
          <p:cNvSpPr/>
          <p:nvPr/>
        </p:nvSpPr>
        <p:spPr>
          <a:xfrm>
            <a:off x="3094893" y="3683965"/>
            <a:ext cx="30192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77"/>
          <p:cNvSpPr txBox="1"/>
          <p:nvPr/>
        </p:nvSpPr>
        <p:spPr>
          <a:xfrm>
            <a:off x="3066138" y="3903175"/>
            <a:ext cx="28716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latin typeface="Roboto"/>
                <a:ea typeface="Roboto"/>
                <a:cs typeface="Roboto"/>
                <a:sym typeface="Roboto"/>
              </a:rPr>
              <a:t>Why do they want to achieve this?</a:t>
            </a:r>
            <a:endParaRPr>
              <a:latin typeface="Roboto"/>
              <a:ea typeface="Roboto"/>
              <a:cs typeface="Roboto"/>
              <a:sym typeface="Roboto"/>
            </a:endParaRPr>
          </a:p>
        </p:txBody>
      </p:sp>
      <p:sp>
        <p:nvSpPr>
          <p:cNvPr id="872" name="Google Shape;872;p77"/>
          <p:cNvSpPr txBox="1"/>
          <p:nvPr/>
        </p:nvSpPr>
        <p:spPr>
          <a:xfrm>
            <a:off x="386838" y="3924725"/>
            <a:ext cx="26055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(so that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&lt;benefit&gt;</a:t>
            </a:r>
            <a:r>
              <a:rPr lang="en">
                <a:solidFill>
                  <a:schemeClr val="dk1"/>
                </a:solidFill>
                <a:latin typeface="Roboto"/>
                <a:ea typeface="Roboto"/>
                <a:cs typeface="Roboto"/>
                <a:sym typeface="Roboto"/>
              </a:rPr>
              <a:t>).</a:t>
            </a:r>
            <a:endParaRPr>
              <a:solidFill>
                <a:srgbClr val="FFFFFF"/>
              </a:solidFill>
              <a:highlight>
                <a:srgbClr val="000000"/>
              </a:highlight>
              <a:latin typeface="Roboto"/>
              <a:ea typeface="Roboto"/>
              <a:cs typeface="Roboto"/>
              <a:sym typeface="Roboto"/>
            </a:endParaRPr>
          </a:p>
        </p:txBody>
      </p:sp>
      <p:sp>
        <p:nvSpPr>
          <p:cNvPr id="873" name="Google Shape;873;p77"/>
          <p:cNvSpPr/>
          <p:nvPr/>
        </p:nvSpPr>
        <p:spPr>
          <a:xfrm flipH="1">
            <a:off x="5911245" y="3442150"/>
            <a:ext cx="3019500" cy="224400"/>
          </a:xfrm>
          <a:prstGeom prst="parallelogram">
            <a:avLst>
              <a:gd fmla="val 96952" name="adj"/>
            </a:avLst>
          </a:prstGeom>
          <a:solidFill>
            <a:srgbClr val="D4D4D4">
              <a:alpha val="730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74" name="Google Shape;874;p77"/>
          <p:cNvSpPr/>
          <p:nvPr/>
        </p:nvSpPr>
        <p:spPr>
          <a:xfrm>
            <a:off x="5911773" y="3682889"/>
            <a:ext cx="30195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77"/>
          <p:cNvSpPr txBox="1"/>
          <p:nvPr/>
        </p:nvSpPr>
        <p:spPr>
          <a:xfrm>
            <a:off x="6011554" y="3907300"/>
            <a:ext cx="30750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solidFill>
                  <a:srgbClr val="9E9E9E"/>
                </a:solidFill>
                <a:latin typeface="Roboto"/>
                <a:ea typeface="Roboto"/>
                <a:cs typeface="Roboto"/>
                <a:sym typeface="Roboto"/>
              </a:rPr>
              <a:t>SO THAT I can convert more leads</a:t>
            </a:r>
            <a:endParaRPr>
              <a:solidFill>
                <a:srgbClr val="9E9E9E"/>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60"/>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 project?</a:t>
            </a:r>
            <a:endParaRPr/>
          </a:p>
        </p:txBody>
      </p:sp>
      <p:sp>
        <p:nvSpPr>
          <p:cNvPr id="679" name="Google Shape;679;p6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User stories</a:t>
            </a:r>
            <a:endParaRPr/>
          </a:p>
        </p:txBody>
      </p:sp>
      <p:sp>
        <p:nvSpPr>
          <p:cNvPr id="881" name="Google Shape;881;p7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82" name="Google Shape;882;p78"/>
          <p:cNvSpPr/>
          <p:nvPr/>
        </p:nvSpPr>
        <p:spPr>
          <a:xfrm flipH="1">
            <a:off x="284715" y="987288"/>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83" name="Google Shape;883;p78"/>
          <p:cNvSpPr/>
          <p:nvPr/>
        </p:nvSpPr>
        <p:spPr>
          <a:xfrm>
            <a:off x="285242" y="1228027"/>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78"/>
          <p:cNvSpPr/>
          <p:nvPr/>
        </p:nvSpPr>
        <p:spPr>
          <a:xfrm flipH="1">
            <a:off x="3096947" y="987255"/>
            <a:ext cx="30192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85" name="Google Shape;885;p78"/>
          <p:cNvSpPr/>
          <p:nvPr/>
        </p:nvSpPr>
        <p:spPr>
          <a:xfrm>
            <a:off x="3097230" y="1227990"/>
            <a:ext cx="30192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78"/>
          <p:cNvSpPr txBox="1"/>
          <p:nvPr/>
        </p:nvSpPr>
        <p:spPr>
          <a:xfrm>
            <a:off x="3068475" y="1447200"/>
            <a:ext cx="28716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latin typeface="Roboto"/>
                <a:ea typeface="Roboto"/>
                <a:cs typeface="Roboto"/>
                <a:sym typeface="Roboto"/>
              </a:rPr>
              <a:t>Who are we building this for?</a:t>
            </a:r>
            <a:endParaRPr>
              <a:latin typeface="Roboto"/>
              <a:ea typeface="Roboto"/>
              <a:cs typeface="Roboto"/>
              <a:sym typeface="Roboto"/>
            </a:endParaRPr>
          </a:p>
        </p:txBody>
      </p:sp>
      <p:sp>
        <p:nvSpPr>
          <p:cNvPr id="887" name="Google Shape;887;p78"/>
          <p:cNvSpPr txBox="1"/>
          <p:nvPr/>
        </p:nvSpPr>
        <p:spPr>
          <a:xfrm>
            <a:off x="389175" y="1468750"/>
            <a:ext cx="26055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As a </a:t>
            </a:r>
            <a:r>
              <a:rPr lang="en">
                <a:solidFill>
                  <a:srgbClr val="FFFFFF"/>
                </a:solidFill>
                <a:highlight>
                  <a:srgbClr val="000000"/>
                </a:highlight>
                <a:latin typeface="Inconsolata"/>
                <a:ea typeface="Inconsolata"/>
                <a:cs typeface="Inconsolata"/>
                <a:sym typeface="Inconsolata"/>
              </a:rPr>
              <a:t>&lt;type of user&gt;</a:t>
            </a:r>
            <a:endParaRPr>
              <a:solidFill>
                <a:srgbClr val="FFFFFF"/>
              </a:solidFill>
              <a:highlight>
                <a:srgbClr val="000000"/>
              </a:highlight>
              <a:latin typeface="Roboto"/>
              <a:ea typeface="Roboto"/>
              <a:cs typeface="Roboto"/>
              <a:sym typeface="Roboto"/>
            </a:endParaRPr>
          </a:p>
        </p:txBody>
      </p:sp>
      <p:sp>
        <p:nvSpPr>
          <p:cNvPr id="888" name="Google Shape;888;p78"/>
          <p:cNvSpPr/>
          <p:nvPr/>
        </p:nvSpPr>
        <p:spPr>
          <a:xfrm flipH="1">
            <a:off x="5913582" y="986175"/>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89" name="Google Shape;889;p78"/>
          <p:cNvSpPr/>
          <p:nvPr/>
        </p:nvSpPr>
        <p:spPr>
          <a:xfrm>
            <a:off x="5914110" y="1226914"/>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78"/>
          <p:cNvSpPr txBox="1"/>
          <p:nvPr/>
        </p:nvSpPr>
        <p:spPr>
          <a:xfrm>
            <a:off x="6013875" y="1451325"/>
            <a:ext cx="23595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latin typeface="Roboto"/>
                <a:ea typeface="Roboto"/>
                <a:cs typeface="Roboto"/>
                <a:sym typeface="Roboto"/>
              </a:rPr>
              <a:t>AS A </a:t>
            </a:r>
            <a:r>
              <a:rPr b="1" lang="en">
                <a:latin typeface="Roboto"/>
                <a:ea typeface="Roboto"/>
                <a:cs typeface="Roboto"/>
                <a:sym typeface="Roboto"/>
              </a:rPr>
              <a:t>marketing analyst</a:t>
            </a:r>
            <a:endParaRPr b="1">
              <a:latin typeface="Roboto"/>
              <a:ea typeface="Roboto"/>
              <a:cs typeface="Roboto"/>
              <a:sym typeface="Roboto"/>
            </a:endParaRPr>
          </a:p>
        </p:txBody>
      </p:sp>
      <p:sp>
        <p:nvSpPr>
          <p:cNvPr id="891" name="Google Shape;891;p78"/>
          <p:cNvSpPr/>
          <p:nvPr/>
        </p:nvSpPr>
        <p:spPr>
          <a:xfrm flipH="1">
            <a:off x="282377" y="2206488"/>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92" name="Google Shape;892;p78"/>
          <p:cNvSpPr/>
          <p:nvPr/>
        </p:nvSpPr>
        <p:spPr>
          <a:xfrm>
            <a:off x="282905" y="2447227"/>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78"/>
          <p:cNvSpPr/>
          <p:nvPr/>
        </p:nvSpPr>
        <p:spPr>
          <a:xfrm flipH="1">
            <a:off x="3094609" y="2206455"/>
            <a:ext cx="30192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94" name="Google Shape;894;p78"/>
          <p:cNvSpPr/>
          <p:nvPr/>
        </p:nvSpPr>
        <p:spPr>
          <a:xfrm>
            <a:off x="3094893" y="2447190"/>
            <a:ext cx="30192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78"/>
          <p:cNvSpPr txBox="1"/>
          <p:nvPr/>
        </p:nvSpPr>
        <p:spPr>
          <a:xfrm>
            <a:off x="3066151" y="2666400"/>
            <a:ext cx="31938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latin typeface="Roboto"/>
                <a:ea typeface="Roboto"/>
                <a:cs typeface="Roboto"/>
                <a:sym typeface="Roboto"/>
              </a:rPr>
              <a:t>What is the user trying to achieve? </a:t>
            </a:r>
            <a:endParaRPr>
              <a:latin typeface="Roboto"/>
              <a:ea typeface="Roboto"/>
              <a:cs typeface="Roboto"/>
              <a:sym typeface="Roboto"/>
            </a:endParaRPr>
          </a:p>
        </p:txBody>
      </p:sp>
      <p:sp>
        <p:nvSpPr>
          <p:cNvPr id="896" name="Google Shape;896;p78"/>
          <p:cNvSpPr txBox="1"/>
          <p:nvPr/>
        </p:nvSpPr>
        <p:spPr>
          <a:xfrm>
            <a:off x="386838" y="2687950"/>
            <a:ext cx="26055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I</a:t>
            </a:r>
            <a:r>
              <a:rPr lang="en">
                <a:solidFill>
                  <a:schemeClr val="dk1"/>
                </a:solidFill>
                <a:latin typeface="Roboto"/>
                <a:ea typeface="Roboto"/>
                <a:cs typeface="Roboto"/>
                <a:sym typeface="Roboto"/>
              </a:rPr>
              <a:t> want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&lt;some goal&gt;</a:t>
            </a:r>
            <a:endParaRPr>
              <a:solidFill>
                <a:srgbClr val="FFFFFF"/>
              </a:solidFill>
              <a:highlight>
                <a:srgbClr val="000000"/>
              </a:highlight>
              <a:latin typeface="Roboto"/>
              <a:ea typeface="Roboto"/>
              <a:cs typeface="Roboto"/>
              <a:sym typeface="Roboto"/>
            </a:endParaRPr>
          </a:p>
        </p:txBody>
      </p:sp>
      <p:sp>
        <p:nvSpPr>
          <p:cNvPr id="897" name="Google Shape;897;p78"/>
          <p:cNvSpPr/>
          <p:nvPr/>
        </p:nvSpPr>
        <p:spPr>
          <a:xfrm flipH="1">
            <a:off x="5911245" y="2205375"/>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98" name="Google Shape;898;p78"/>
          <p:cNvSpPr/>
          <p:nvPr/>
        </p:nvSpPr>
        <p:spPr>
          <a:xfrm>
            <a:off x="5911773" y="2446114"/>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78"/>
          <p:cNvSpPr txBox="1"/>
          <p:nvPr/>
        </p:nvSpPr>
        <p:spPr>
          <a:xfrm>
            <a:off x="6011553" y="2670525"/>
            <a:ext cx="30192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latin typeface="Roboto"/>
                <a:ea typeface="Roboto"/>
                <a:cs typeface="Roboto"/>
                <a:sym typeface="Roboto"/>
              </a:rPr>
              <a:t>I WANT to </a:t>
            </a:r>
            <a:r>
              <a:rPr b="1" lang="en">
                <a:latin typeface="Roboto"/>
                <a:ea typeface="Roboto"/>
                <a:cs typeface="Roboto"/>
                <a:sym typeface="Roboto"/>
              </a:rPr>
              <a:t>see referral traffic</a:t>
            </a:r>
            <a:endParaRPr b="1">
              <a:latin typeface="Roboto"/>
              <a:ea typeface="Roboto"/>
              <a:cs typeface="Roboto"/>
              <a:sym typeface="Roboto"/>
            </a:endParaRPr>
          </a:p>
        </p:txBody>
      </p:sp>
      <p:sp>
        <p:nvSpPr>
          <p:cNvPr id="900" name="Google Shape;900;p78"/>
          <p:cNvSpPr/>
          <p:nvPr/>
        </p:nvSpPr>
        <p:spPr>
          <a:xfrm flipH="1">
            <a:off x="282377" y="3443263"/>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01" name="Google Shape;901;p78"/>
          <p:cNvSpPr/>
          <p:nvPr/>
        </p:nvSpPr>
        <p:spPr>
          <a:xfrm>
            <a:off x="282905" y="3684002"/>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78"/>
          <p:cNvSpPr/>
          <p:nvPr/>
        </p:nvSpPr>
        <p:spPr>
          <a:xfrm flipH="1">
            <a:off x="3094609" y="3443230"/>
            <a:ext cx="30192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03" name="Google Shape;903;p78"/>
          <p:cNvSpPr/>
          <p:nvPr/>
        </p:nvSpPr>
        <p:spPr>
          <a:xfrm>
            <a:off x="3094893" y="3683965"/>
            <a:ext cx="30192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78"/>
          <p:cNvSpPr txBox="1"/>
          <p:nvPr/>
        </p:nvSpPr>
        <p:spPr>
          <a:xfrm>
            <a:off x="3066138" y="3903175"/>
            <a:ext cx="28716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latin typeface="Roboto"/>
                <a:ea typeface="Roboto"/>
                <a:cs typeface="Roboto"/>
                <a:sym typeface="Roboto"/>
              </a:rPr>
              <a:t>Why do they want to achieve this?</a:t>
            </a:r>
            <a:endParaRPr>
              <a:latin typeface="Roboto"/>
              <a:ea typeface="Roboto"/>
              <a:cs typeface="Roboto"/>
              <a:sym typeface="Roboto"/>
            </a:endParaRPr>
          </a:p>
        </p:txBody>
      </p:sp>
      <p:sp>
        <p:nvSpPr>
          <p:cNvPr id="905" name="Google Shape;905;p78"/>
          <p:cNvSpPr txBox="1"/>
          <p:nvPr/>
        </p:nvSpPr>
        <p:spPr>
          <a:xfrm>
            <a:off x="386838" y="3924725"/>
            <a:ext cx="26055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(so that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&lt;benefit&gt;</a:t>
            </a:r>
            <a:r>
              <a:rPr lang="en">
                <a:solidFill>
                  <a:schemeClr val="dk1"/>
                </a:solidFill>
                <a:latin typeface="Roboto"/>
                <a:ea typeface="Roboto"/>
                <a:cs typeface="Roboto"/>
                <a:sym typeface="Roboto"/>
              </a:rPr>
              <a:t>).</a:t>
            </a:r>
            <a:endParaRPr>
              <a:solidFill>
                <a:srgbClr val="FFFFFF"/>
              </a:solidFill>
              <a:highlight>
                <a:srgbClr val="000000"/>
              </a:highlight>
              <a:latin typeface="Roboto"/>
              <a:ea typeface="Roboto"/>
              <a:cs typeface="Roboto"/>
              <a:sym typeface="Roboto"/>
            </a:endParaRPr>
          </a:p>
        </p:txBody>
      </p:sp>
      <p:sp>
        <p:nvSpPr>
          <p:cNvPr id="906" name="Google Shape;906;p78"/>
          <p:cNvSpPr/>
          <p:nvPr/>
        </p:nvSpPr>
        <p:spPr>
          <a:xfrm flipH="1">
            <a:off x="5911245" y="3442150"/>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07" name="Google Shape;907;p78"/>
          <p:cNvSpPr/>
          <p:nvPr/>
        </p:nvSpPr>
        <p:spPr>
          <a:xfrm>
            <a:off x="5911773" y="3682889"/>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78"/>
          <p:cNvSpPr txBox="1"/>
          <p:nvPr/>
        </p:nvSpPr>
        <p:spPr>
          <a:xfrm>
            <a:off x="6011554" y="3907300"/>
            <a:ext cx="30750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latin typeface="Roboto"/>
                <a:ea typeface="Roboto"/>
                <a:cs typeface="Roboto"/>
                <a:sym typeface="Roboto"/>
              </a:rPr>
              <a:t>SO THAT I can </a:t>
            </a:r>
            <a:r>
              <a:rPr b="1" lang="en">
                <a:latin typeface="Roboto"/>
                <a:ea typeface="Roboto"/>
                <a:cs typeface="Roboto"/>
                <a:sym typeface="Roboto"/>
              </a:rPr>
              <a:t>convert more leads</a:t>
            </a:r>
            <a:endParaRPr b="1">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79"/>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acceptance criteria?</a:t>
            </a:r>
            <a:endParaRPr/>
          </a:p>
        </p:txBody>
      </p:sp>
      <p:sp>
        <p:nvSpPr>
          <p:cNvPr id="914" name="Google Shape;914;p7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Acceptance Criteria</a:t>
            </a:r>
            <a:endParaRPr/>
          </a:p>
        </p:txBody>
      </p:sp>
      <p:sp>
        <p:nvSpPr>
          <p:cNvPr id="920" name="Google Shape;920;p8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21" name="Google Shape;921;p80"/>
          <p:cNvSpPr/>
          <p:nvPr/>
        </p:nvSpPr>
        <p:spPr>
          <a:xfrm flipH="1">
            <a:off x="285688" y="987283"/>
            <a:ext cx="4351500" cy="224400"/>
          </a:xfrm>
          <a:prstGeom prst="parallelogram">
            <a:avLst>
              <a:gd fmla="val 96952" name="adj"/>
            </a:avLst>
          </a:prstGeom>
          <a:solidFill>
            <a:srgbClr val="00D6CB">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22" name="Google Shape;922;p80"/>
          <p:cNvSpPr/>
          <p:nvPr/>
        </p:nvSpPr>
        <p:spPr>
          <a:xfrm>
            <a:off x="286489" y="1228022"/>
            <a:ext cx="4351500" cy="224400"/>
          </a:xfrm>
          <a:prstGeom prst="parallelogram">
            <a:avLst>
              <a:gd fmla="val 96952"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80"/>
          <p:cNvSpPr/>
          <p:nvPr/>
        </p:nvSpPr>
        <p:spPr>
          <a:xfrm flipH="1">
            <a:off x="4479230" y="987275"/>
            <a:ext cx="4351200" cy="224400"/>
          </a:xfrm>
          <a:prstGeom prst="parallelogram">
            <a:avLst>
              <a:gd fmla="val 96952" name="adj"/>
            </a:avLst>
          </a:prstGeom>
          <a:solidFill>
            <a:srgbClr val="D4D4D4">
              <a:alpha val="91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24" name="Google Shape;924;p80"/>
          <p:cNvSpPr/>
          <p:nvPr/>
        </p:nvSpPr>
        <p:spPr>
          <a:xfrm>
            <a:off x="4479812" y="1228011"/>
            <a:ext cx="43512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80"/>
          <p:cNvSpPr txBox="1"/>
          <p:nvPr/>
        </p:nvSpPr>
        <p:spPr>
          <a:xfrm>
            <a:off x="4637200" y="1447200"/>
            <a:ext cx="39597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sz="1600">
                <a:solidFill>
                  <a:srgbClr val="9E9E9E"/>
                </a:solidFill>
                <a:latin typeface="Roboto"/>
                <a:ea typeface="Roboto"/>
                <a:cs typeface="Roboto"/>
                <a:sym typeface="Roboto"/>
              </a:rPr>
              <a:t>GIVEN I am an authenticated user</a:t>
            </a:r>
            <a:endParaRPr sz="1600">
              <a:solidFill>
                <a:srgbClr val="9E9E9E"/>
              </a:solidFill>
              <a:latin typeface="Roboto"/>
              <a:ea typeface="Roboto"/>
              <a:cs typeface="Roboto"/>
              <a:sym typeface="Roboto"/>
            </a:endParaRPr>
          </a:p>
        </p:txBody>
      </p:sp>
      <p:sp>
        <p:nvSpPr>
          <p:cNvPr id="926" name="Google Shape;926;p80"/>
          <p:cNvSpPr txBox="1"/>
          <p:nvPr/>
        </p:nvSpPr>
        <p:spPr>
          <a:xfrm>
            <a:off x="389175" y="1468750"/>
            <a:ext cx="37257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Roboto"/>
                <a:ea typeface="Roboto"/>
                <a:cs typeface="Roboto"/>
                <a:sym typeface="Roboto"/>
              </a:rPr>
              <a:t>GIVEN some precondition </a:t>
            </a:r>
            <a:endParaRPr sz="1600">
              <a:solidFill>
                <a:srgbClr val="FFFFFF"/>
              </a:solidFill>
              <a:highlight>
                <a:srgbClr val="000000"/>
              </a:highlight>
              <a:latin typeface="Roboto"/>
              <a:ea typeface="Roboto"/>
              <a:cs typeface="Roboto"/>
              <a:sym typeface="Roboto"/>
            </a:endParaRPr>
          </a:p>
        </p:txBody>
      </p:sp>
      <p:sp>
        <p:nvSpPr>
          <p:cNvPr id="927" name="Google Shape;927;p80"/>
          <p:cNvSpPr/>
          <p:nvPr/>
        </p:nvSpPr>
        <p:spPr>
          <a:xfrm flipH="1">
            <a:off x="299338" y="2206483"/>
            <a:ext cx="4351500" cy="224400"/>
          </a:xfrm>
          <a:prstGeom prst="parallelogram">
            <a:avLst>
              <a:gd fmla="val 96952" name="adj"/>
            </a:avLst>
          </a:prstGeom>
          <a:solidFill>
            <a:srgbClr val="00D6CB">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28" name="Google Shape;928;p80"/>
          <p:cNvSpPr/>
          <p:nvPr/>
        </p:nvSpPr>
        <p:spPr>
          <a:xfrm>
            <a:off x="300139" y="2447222"/>
            <a:ext cx="4351500" cy="224400"/>
          </a:xfrm>
          <a:prstGeom prst="parallelogram">
            <a:avLst>
              <a:gd fmla="val 96952"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80"/>
          <p:cNvSpPr/>
          <p:nvPr/>
        </p:nvSpPr>
        <p:spPr>
          <a:xfrm flipH="1">
            <a:off x="4492880" y="2206475"/>
            <a:ext cx="4351200" cy="224400"/>
          </a:xfrm>
          <a:prstGeom prst="parallelogram">
            <a:avLst>
              <a:gd fmla="val 96952" name="adj"/>
            </a:avLst>
          </a:prstGeom>
          <a:solidFill>
            <a:srgbClr val="D4D4D4">
              <a:alpha val="91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30" name="Google Shape;930;p80"/>
          <p:cNvSpPr/>
          <p:nvPr/>
        </p:nvSpPr>
        <p:spPr>
          <a:xfrm>
            <a:off x="4493462" y="2447211"/>
            <a:ext cx="43512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80"/>
          <p:cNvSpPr txBox="1"/>
          <p:nvPr/>
        </p:nvSpPr>
        <p:spPr>
          <a:xfrm>
            <a:off x="4650850" y="2666400"/>
            <a:ext cx="39597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sz="1600">
                <a:solidFill>
                  <a:srgbClr val="9E9E9E"/>
                </a:solidFill>
                <a:latin typeface="Roboto"/>
                <a:ea typeface="Roboto"/>
                <a:cs typeface="Roboto"/>
                <a:sym typeface="Roboto"/>
              </a:rPr>
              <a:t>WHEN I request a range of referral traffic  </a:t>
            </a:r>
            <a:endParaRPr sz="1600">
              <a:solidFill>
                <a:srgbClr val="9E9E9E"/>
              </a:solidFill>
              <a:latin typeface="Roboto"/>
              <a:ea typeface="Roboto"/>
              <a:cs typeface="Roboto"/>
              <a:sym typeface="Roboto"/>
            </a:endParaRPr>
          </a:p>
        </p:txBody>
      </p:sp>
      <p:sp>
        <p:nvSpPr>
          <p:cNvPr id="932" name="Google Shape;932;p80"/>
          <p:cNvSpPr txBox="1"/>
          <p:nvPr/>
        </p:nvSpPr>
        <p:spPr>
          <a:xfrm>
            <a:off x="402825" y="2687950"/>
            <a:ext cx="37257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Roboto"/>
                <a:ea typeface="Roboto"/>
                <a:cs typeface="Roboto"/>
                <a:sym typeface="Roboto"/>
              </a:rPr>
              <a:t>WHEN I do some action</a:t>
            </a:r>
            <a:endParaRPr sz="1600">
              <a:solidFill>
                <a:srgbClr val="FFFFFF"/>
              </a:solidFill>
              <a:highlight>
                <a:srgbClr val="000000"/>
              </a:highlight>
              <a:latin typeface="Roboto"/>
              <a:ea typeface="Roboto"/>
              <a:cs typeface="Roboto"/>
              <a:sym typeface="Roboto"/>
            </a:endParaRPr>
          </a:p>
        </p:txBody>
      </p:sp>
      <p:sp>
        <p:nvSpPr>
          <p:cNvPr id="933" name="Google Shape;933;p80"/>
          <p:cNvSpPr/>
          <p:nvPr/>
        </p:nvSpPr>
        <p:spPr>
          <a:xfrm flipH="1">
            <a:off x="299338" y="3425683"/>
            <a:ext cx="4351500" cy="224400"/>
          </a:xfrm>
          <a:prstGeom prst="parallelogram">
            <a:avLst>
              <a:gd fmla="val 96952" name="adj"/>
            </a:avLst>
          </a:prstGeom>
          <a:solidFill>
            <a:srgbClr val="00D6CB">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34" name="Google Shape;934;p80"/>
          <p:cNvSpPr/>
          <p:nvPr/>
        </p:nvSpPr>
        <p:spPr>
          <a:xfrm>
            <a:off x="300139" y="3666422"/>
            <a:ext cx="4351500" cy="224400"/>
          </a:xfrm>
          <a:prstGeom prst="parallelogram">
            <a:avLst>
              <a:gd fmla="val 96952"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80"/>
          <p:cNvSpPr/>
          <p:nvPr/>
        </p:nvSpPr>
        <p:spPr>
          <a:xfrm flipH="1">
            <a:off x="4492880" y="3425675"/>
            <a:ext cx="4351200" cy="224400"/>
          </a:xfrm>
          <a:prstGeom prst="parallelogram">
            <a:avLst>
              <a:gd fmla="val 96952" name="adj"/>
            </a:avLst>
          </a:prstGeom>
          <a:solidFill>
            <a:srgbClr val="D4D4D4">
              <a:alpha val="91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36" name="Google Shape;936;p80"/>
          <p:cNvSpPr/>
          <p:nvPr/>
        </p:nvSpPr>
        <p:spPr>
          <a:xfrm>
            <a:off x="4493462" y="3666411"/>
            <a:ext cx="43512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80"/>
          <p:cNvSpPr txBox="1"/>
          <p:nvPr/>
        </p:nvSpPr>
        <p:spPr>
          <a:xfrm>
            <a:off x="4650850" y="3885600"/>
            <a:ext cx="39597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sz="1600">
                <a:solidFill>
                  <a:srgbClr val="9E9E9E"/>
                </a:solidFill>
                <a:latin typeface="Roboto"/>
                <a:ea typeface="Roboto"/>
                <a:cs typeface="Roboto"/>
                <a:sym typeface="Roboto"/>
              </a:rPr>
              <a:t>THEN a chart is generated</a:t>
            </a:r>
            <a:endParaRPr sz="1600">
              <a:solidFill>
                <a:srgbClr val="9E9E9E"/>
              </a:solidFill>
              <a:latin typeface="Roboto"/>
              <a:ea typeface="Roboto"/>
              <a:cs typeface="Roboto"/>
              <a:sym typeface="Roboto"/>
            </a:endParaRPr>
          </a:p>
        </p:txBody>
      </p:sp>
      <p:sp>
        <p:nvSpPr>
          <p:cNvPr id="938" name="Google Shape;938;p80"/>
          <p:cNvSpPr txBox="1"/>
          <p:nvPr/>
        </p:nvSpPr>
        <p:spPr>
          <a:xfrm>
            <a:off x="402825" y="3907150"/>
            <a:ext cx="37257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Roboto"/>
                <a:ea typeface="Roboto"/>
                <a:cs typeface="Roboto"/>
                <a:sym typeface="Roboto"/>
              </a:rPr>
              <a:t>THEN I expect some result</a:t>
            </a:r>
            <a:endParaRPr sz="1600">
              <a:solidFill>
                <a:srgbClr val="FFFFFF"/>
              </a:solidFill>
              <a:highlight>
                <a:srgbClr val="000000"/>
              </a:highlight>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8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Acceptance Criteria</a:t>
            </a:r>
            <a:endParaRPr/>
          </a:p>
        </p:txBody>
      </p:sp>
      <p:sp>
        <p:nvSpPr>
          <p:cNvPr id="944" name="Google Shape;944;p8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45" name="Google Shape;945;p81"/>
          <p:cNvSpPr/>
          <p:nvPr/>
        </p:nvSpPr>
        <p:spPr>
          <a:xfrm flipH="1">
            <a:off x="285688" y="987283"/>
            <a:ext cx="4351500" cy="224400"/>
          </a:xfrm>
          <a:prstGeom prst="parallelogram">
            <a:avLst>
              <a:gd fmla="val 96952" name="adj"/>
            </a:avLst>
          </a:prstGeom>
          <a:solidFill>
            <a:srgbClr val="00D6CB">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46" name="Google Shape;946;p81"/>
          <p:cNvSpPr/>
          <p:nvPr/>
        </p:nvSpPr>
        <p:spPr>
          <a:xfrm>
            <a:off x="286489" y="1228022"/>
            <a:ext cx="4351500" cy="224400"/>
          </a:xfrm>
          <a:prstGeom prst="parallelogram">
            <a:avLst>
              <a:gd fmla="val 96952"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81"/>
          <p:cNvSpPr/>
          <p:nvPr/>
        </p:nvSpPr>
        <p:spPr>
          <a:xfrm flipH="1">
            <a:off x="4479230" y="987275"/>
            <a:ext cx="4351200" cy="224400"/>
          </a:xfrm>
          <a:prstGeom prst="parallelogram">
            <a:avLst>
              <a:gd fmla="val 96952" name="adj"/>
            </a:avLst>
          </a:prstGeom>
          <a:solidFill>
            <a:srgbClr val="00D6CB">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48" name="Google Shape;948;p81"/>
          <p:cNvSpPr/>
          <p:nvPr/>
        </p:nvSpPr>
        <p:spPr>
          <a:xfrm>
            <a:off x="4479812" y="1228011"/>
            <a:ext cx="4351200" cy="224400"/>
          </a:xfrm>
          <a:prstGeom prst="parallelogram">
            <a:avLst>
              <a:gd fmla="val 96952"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81"/>
          <p:cNvSpPr txBox="1"/>
          <p:nvPr/>
        </p:nvSpPr>
        <p:spPr>
          <a:xfrm>
            <a:off x="4637200" y="1447200"/>
            <a:ext cx="39597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sz="1600">
                <a:latin typeface="Roboto"/>
                <a:ea typeface="Roboto"/>
                <a:cs typeface="Roboto"/>
                <a:sym typeface="Roboto"/>
              </a:rPr>
              <a:t>GIVEN I</a:t>
            </a:r>
            <a:r>
              <a:rPr b="1" lang="en" sz="1600">
                <a:latin typeface="Roboto"/>
                <a:ea typeface="Roboto"/>
                <a:cs typeface="Roboto"/>
                <a:sym typeface="Roboto"/>
              </a:rPr>
              <a:t> am an authenticated user</a:t>
            </a:r>
            <a:endParaRPr b="1" sz="1600">
              <a:latin typeface="Roboto"/>
              <a:ea typeface="Roboto"/>
              <a:cs typeface="Roboto"/>
              <a:sym typeface="Roboto"/>
            </a:endParaRPr>
          </a:p>
        </p:txBody>
      </p:sp>
      <p:sp>
        <p:nvSpPr>
          <p:cNvPr id="950" name="Google Shape;950;p81"/>
          <p:cNvSpPr txBox="1"/>
          <p:nvPr/>
        </p:nvSpPr>
        <p:spPr>
          <a:xfrm>
            <a:off x="389175" y="1468750"/>
            <a:ext cx="37257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Roboto"/>
                <a:ea typeface="Roboto"/>
                <a:cs typeface="Roboto"/>
                <a:sym typeface="Roboto"/>
              </a:rPr>
              <a:t>GIVEN some precondition </a:t>
            </a:r>
            <a:endParaRPr sz="1600">
              <a:solidFill>
                <a:srgbClr val="FFFFFF"/>
              </a:solidFill>
              <a:highlight>
                <a:srgbClr val="000000"/>
              </a:highlight>
              <a:latin typeface="Roboto"/>
              <a:ea typeface="Roboto"/>
              <a:cs typeface="Roboto"/>
              <a:sym typeface="Roboto"/>
            </a:endParaRPr>
          </a:p>
        </p:txBody>
      </p:sp>
      <p:sp>
        <p:nvSpPr>
          <p:cNvPr id="951" name="Google Shape;951;p81"/>
          <p:cNvSpPr/>
          <p:nvPr/>
        </p:nvSpPr>
        <p:spPr>
          <a:xfrm flipH="1">
            <a:off x="299338" y="2206483"/>
            <a:ext cx="4351500" cy="224400"/>
          </a:xfrm>
          <a:prstGeom prst="parallelogram">
            <a:avLst>
              <a:gd fmla="val 96952" name="adj"/>
            </a:avLst>
          </a:prstGeom>
          <a:solidFill>
            <a:srgbClr val="00D6CB">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52" name="Google Shape;952;p81"/>
          <p:cNvSpPr/>
          <p:nvPr/>
        </p:nvSpPr>
        <p:spPr>
          <a:xfrm>
            <a:off x="300139" y="2447222"/>
            <a:ext cx="4351500" cy="224400"/>
          </a:xfrm>
          <a:prstGeom prst="parallelogram">
            <a:avLst>
              <a:gd fmla="val 96952"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81"/>
          <p:cNvSpPr/>
          <p:nvPr/>
        </p:nvSpPr>
        <p:spPr>
          <a:xfrm flipH="1">
            <a:off x="4492880" y="2206475"/>
            <a:ext cx="4351200" cy="224400"/>
          </a:xfrm>
          <a:prstGeom prst="parallelogram">
            <a:avLst>
              <a:gd fmla="val 96952" name="adj"/>
            </a:avLst>
          </a:prstGeom>
          <a:solidFill>
            <a:srgbClr val="00D6CB">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54" name="Google Shape;954;p81"/>
          <p:cNvSpPr/>
          <p:nvPr/>
        </p:nvSpPr>
        <p:spPr>
          <a:xfrm>
            <a:off x="4493462" y="2447211"/>
            <a:ext cx="4351200" cy="224400"/>
          </a:xfrm>
          <a:prstGeom prst="parallelogram">
            <a:avLst>
              <a:gd fmla="val 96952"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81"/>
          <p:cNvSpPr txBox="1"/>
          <p:nvPr/>
        </p:nvSpPr>
        <p:spPr>
          <a:xfrm>
            <a:off x="4650850" y="2666400"/>
            <a:ext cx="39597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sz="1600">
                <a:latin typeface="Roboto"/>
                <a:ea typeface="Roboto"/>
                <a:cs typeface="Roboto"/>
                <a:sym typeface="Roboto"/>
              </a:rPr>
              <a:t>WHEN I </a:t>
            </a:r>
            <a:r>
              <a:rPr b="1" lang="en" sz="1600">
                <a:latin typeface="Roboto"/>
                <a:ea typeface="Roboto"/>
                <a:cs typeface="Roboto"/>
                <a:sym typeface="Roboto"/>
              </a:rPr>
              <a:t>request a range of referral traffic </a:t>
            </a:r>
            <a:r>
              <a:rPr lang="en" sz="1600">
                <a:latin typeface="Roboto"/>
                <a:ea typeface="Roboto"/>
                <a:cs typeface="Roboto"/>
                <a:sym typeface="Roboto"/>
              </a:rPr>
              <a:t> </a:t>
            </a:r>
            <a:endParaRPr sz="1600">
              <a:latin typeface="Roboto"/>
              <a:ea typeface="Roboto"/>
              <a:cs typeface="Roboto"/>
              <a:sym typeface="Roboto"/>
            </a:endParaRPr>
          </a:p>
        </p:txBody>
      </p:sp>
      <p:sp>
        <p:nvSpPr>
          <p:cNvPr id="956" name="Google Shape;956;p81"/>
          <p:cNvSpPr txBox="1"/>
          <p:nvPr/>
        </p:nvSpPr>
        <p:spPr>
          <a:xfrm>
            <a:off x="402825" y="2687950"/>
            <a:ext cx="37257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Roboto"/>
                <a:ea typeface="Roboto"/>
                <a:cs typeface="Roboto"/>
                <a:sym typeface="Roboto"/>
              </a:rPr>
              <a:t>WHEN I do some action</a:t>
            </a:r>
            <a:endParaRPr sz="1600">
              <a:solidFill>
                <a:srgbClr val="FFFFFF"/>
              </a:solidFill>
              <a:highlight>
                <a:srgbClr val="000000"/>
              </a:highlight>
              <a:latin typeface="Roboto"/>
              <a:ea typeface="Roboto"/>
              <a:cs typeface="Roboto"/>
              <a:sym typeface="Roboto"/>
            </a:endParaRPr>
          </a:p>
        </p:txBody>
      </p:sp>
      <p:sp>
        <p:nvSpPr>
          <p:cNvPr id="957" name="Google Shape;957;p81"/>
          <p:cNvSpPr/>
          <p:nvPr/>
        </p:nvSpPr>
        <p:spPr>
          <a:xfrm flipH="1">
            <a:off x="299338" y="3425683"/>
            <a:ext cx="4351500" cy="224400"/>
          </a:xfrm>
          <a:prstGeom prst="parallelogram">
            <a:avLst>
              <a:gd fmla="val 96952" name="adj"/>
            </a:avLst>
          </a:prstGeom>
          <a:solidFill>
            <a:srgbClr val="00D6CB">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58" name="Google Shape;958;p81"/>
          <p:cNvSpPr/>
          <p:nvPr/>
        </p:nvSpPr>
        <p:spPr>
          <a:xfrm>
            <a:off x="300139" y="3666422"/>
            <a:ext cx="4351500" cy="224400"/>
          </a:xfrm>
          <a:prstGeom prst="parallelogram">
            <a:avLst>
              <a:gd fmla="val 96952"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81"/>
          <p:cNvSpPr/>
          <p:nvPr/>
        </p:nvSpPr>
        <p:spPr>
          <a:xfrm flipH="1">
            <a:off x="4492880" y="3425675"/>
            <a:ext cx="4351200" cy="224400"/>
          </a:xfrm>
          <a:prstGeom prst="parallelogram">
            <a:avLst>
              <a:gd fmla="val 96952" name="adj"/>
            </a:avLst>
          </a:prstGeom>
          <a:solidFill>
            <a:srgbClr val="00D6CB">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60" name="Google Shape;960;p81"/>
          <p:cNvSpPr/>
          <p:nvPr/>
        </p:nvSpPr>
        <p:spPr>
          <a:xfrm>
            <a:off x="4493462" y="3666411"/>
            <a:ext cx="4351200" cy="224400"/>
          </a:xfrm>
          <a:prstGeom prst="parallelogram">
            <a:avLst>
              <a:gd fmla="val 96952"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81"/>
          <p:cNvSpPr txBox="1"/>
          <p:nvPr/>
        </p:nvSpPr>
        <p:spPr>
          <a:xfrm>
            <a:off x="4650850" y="3885600"/>
            <a:ext cx="39597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sz="1600">
                <a:latin typeface="Roboto"/>
                <a:ea typeface="Roboto"/>
                <a:cs typeface="Roboto"/>
                <a:sym typeface="Roboto"/>
              </a:rPr>
              <a:t>THEN a </a:t>
            </a:r>
            <a:r>
              <a:rPr b="1" lang="en" sz="1600">
                <a:latin typeface="Roboto"/>
                <a:ea typeface="Roboto"/>
                <a:cs typeface="Roboto"/>
                <a:sym typeface="Roboto"/>
              </a:rPr>
              <a:t>chart is generated</a:t>
            </a:r>
            <a:endParaRPr b="1" sz="1600">
              <a:latin typeface="Roboto"/>
              <a:ea typeface="Roboto"/>
              <a:cs typeface="Roboto"/>
              <a:sym typeface="Roboto"/>
            </a:endParaRPr>
          </a:p>
        </p:txBody>
      </p:sp>
      <p:sp>
        <p:nvSpPr>
          <p:cNvPr id="962" name="Google Shape;962;p81"/>
          <p:cNvSpPr txBox="1"/>
          <p:nvPr/>
        </p:nvSpPr>
        <p:spPr>
          <a:xfrm>
            <a:off x="402825" y="3907150"/>
            <a:ext cx="37257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Roboto"/>
                <a:ea typeface="Roboto"/>
                <a:cs typeface="Roboto"/>
                <a:sym typeface="Roboto"/>
              </a:rPr>
              <a:t>THEN I expect some result</a:t>
            </a:r>
            <a:endParaRPr sz="1600">
              <a:solidFill>
                <a:srgbClr val="FFFFFF"/>
              </a:solidFill>
              <a:highlight>
                <a:srgbClr val="000000"/>
              </a:highlight>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82"/>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an Issue?</a:t>
            </a:r>
            <a:endParaRPr/>
          </a:p>
        </p:txBody>
      </p:sp>
      <p:sp>
        <p:nvSpPr>
          <p:cNvPr id="968" name="Google Shape;968;p8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D6CB">
            <a:alpha val="56420"/>
          </a:srgbClr>
        </a:solidFill>
      </p:bgPr>
    </p:bg>
    <p:spTree>
      <p:nvGrpSpPr>
        <p:cNvPr id="972" name="Shape 972"/>
        <p:cNvGrpSpPr/>
        <p:nvPr/>
      </p:nvGrpSpPr>
      <p:grpSpPr>
        <a:xfrm>
          <a:off x="0" y="0"/>
          <a:ext cx="0" cy="0"/>
          <a:chOff x="0" y="0"/>
          <a:chExt cx="0" cy="0"/>
        </a:xfrm>
      </p:grpSpPr>
      <p:sp>
        <p:nvSpPr>
          <p:cNvPr id="973" name="Google Shape;973;p8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Issues</a:t>
            </a:r>
            <a:endParaRPr/>
          </a:p>
        </p:txBody>
      </p:sp>
      <p:sp>
        <p:nvSpPr>
          <p:cNvPr id="974" name="Google Shape;974;p8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Use issues to track ideas, enhancements, tasks, or bugs for work on GitHub.</a:t>
            </a:r>
            <a:endParaRPr/>
          </a:p>
        </p:txBody>
      </p:sp>
      <p:sp>
        <p:nvSpPr>
          <p:cNvPr id="975" name="Google Shape;975;p8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3"/>
              </a:rPr>
              <a:t>help.github.com</a:t>
            </a:r>
            <a:endParaRPr/>
          </a:p>
        </p:txBody>
      </p:sp>
      <p:pic>
        <p:nvPicPr>
          <p:cNvPr id="976" name="Google Shape;976;p83"/>
          <p:cNvPicPr preferRelativeResize="0"/>
          <p:nvPr/>
        </p:nvPicPr>
        <p:blipFill>
          <a:blip r:embed="rId4">
            <a:alphaModFix/>
          </a:blip>
          <a:stretch>
            <a:fillRect/>
          </a:stretch>
        </p:blipFill>
        <p:spPr>
          <a:xfrm>
            <a:off x="1606192" y="1193175"/>
            <a:ext cx="5931617" cy="3571075"/>
          </a:xfrm>
          <a:prstGeom prst="rect">
            <a:avLst/>
          </a:prstGeom>
          <a:noFill/>
          <a:ln cap="flat" cmpd="sng" w="9525">
            <a:solidFill>
              <a:srgbClr val="666666"/>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84"/>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GitHub Issues</a:t>
            </a:r>
            <a:endParaRPr/>
          </a:p>
        </p:txBody>
      </p:sp>
      <p:sp>
        <p:nvSpPr>
          <p:cNvPr id="982" name="Google Shape;982;p8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85"/>
          <p:cNvSpPr txBox="1"/>
          <p:nvPr>
            <p:ph type="title"/>
          </p:nvPr>
        </p:nvSpPr>
        <p:spPr>
          <a:xfrm>
            <a:off x="1400" y="274875"/>
            <a:ext cx="91440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None/>
            </a:pPr>
            <a:r>
              <a:rPr lang="en" sz="3300"/>
              <a:t>Student Activity: User Stories</a:t>
            </a:r>
            <a:r>
              <a:rPr lang="en" sz="2100"/>
              <a:t> </a:t>
            </a:r>
            <a:endParaRPr sz="2100"/>
          </a:p>
          <a:p>
            <a:pPr indent="0" lvl="0" marL="0" rtl="0" algn="l">
              <a:spcBef>
                <a:spcPts val="800"/>
              </a:spcBef>
              <a:spcAft>
                <a:spcPts val="800"/>
              </a:spcAft>
              <a:buNone/>
            </a:pPr>
            <a:r>
              <a:rPr lang="en" sz="2000">
                <a:latin typeface="Roboto"/>
                <a:ea typeface="Roboto"/>
                <a:cs typeface="Roboto"/>
                <a:sym typeface="Roboto"/>
              </a:rPr>
              <a:t>User stories help provide context for a development </a:t>
            </a:r>
            <a:br>
              <a:rPr lang="en" sz="2000">
                <a:latin typeface="Roboto"/>
                <a:ea typeface="Roboto"/>
                <a:cs typeface="Roboto"/>
                <a:sym typeface="Roboto"/>
              </a:rPr>
            </a:br>
            <a:r>
              <a:rPr lang="en" sz="2000">
                <a:latin typeface="Roboto"/>
                <a:ea typeface="Roboto"/>
                <a:cs typeface="Roboto"/>
                <a:sym typeface="Roboto"/>
              </a:rPr>
              <a:t>team and their efforts moving forward</a:t>
            </a:r>
            <a:endParaRPr sz="2000">
              <a:latin typeface="Roboto"/>
              <a:ea typeface="Roboto"/>
              <a:cs typeface="Roboto"/>
              <a:sym typeface="Roboto"/>
            </a:endParaRPr>
          </a:p>
        </p:txBody>
      </p:sp>
      <p:sp>
        <p:nvSpPr>
          <p:cNvPr id="988" name="Google Shape;988;p8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89" name="Google Shape;989;p85"/>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5 minutes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8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Student Activity: </a:t>
            </a:r>
            <a:r>
              <a:rPr lang="en">
                <a:latin typeface="Roboto Light"/>
                <a:ea typeface="Roboto Light"/>
                <a:cs typeface="Roboto Light"/>
                <a:sym typeface="Roboto Light"/>
              </a:rPr>
              <a:t>User Stories</a:t>
            </a:r>
            <a:endParaRPr>
              <a:latin typeface="Roboto Light"/>
              <a:ea typeface="Roboto Light"/>
              <a:cs typeface="Roboto Light"/>
              <a:sym typeface="Roboto Light"/>
            </a:endParaRPr>
          </a:p>
        </p:txBody>
      </p:sp>
      <p:sp>
        <p:nvSpPr>
          <p:cNvPr id="995" name="Google Shape;995;p8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96" name="Google Shape;996;p8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In a markdown file or with a pen and piece of paper, create a user story for a mock persona using one of the following prompts: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997" name="Google Shape;997;p86"/>
          <p:cNvSpPr/>
          <p:nvPr/>
        </p:nvSpPr>
        <p:spPr>
          <a:xfrm>
            <a:off x="1352550" y="1531225"/>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A web application that keeps track of a company’s payroll.</a:t>
            </a:r>
            <a:endParaRPr sz="1800">
              <a:latin typeface="Roboto"/>
              <a:ea typeface="Roboto"/>
              <a:cs typeface="Roboto"/>
              <a:sym typeface="Roboto"/>
            </a:endParaRPr>
          </a:p>
        </p:txBody>
      </p:sp>
      <p:grpSp>
        <p:nvGrpSpPr>
          <p:cNvPr id="998" name="Google Shape;998;p86"/>
          <p:cNvGrpSpPr/>
          <p:nvPr/>
        </p:nvGrpSpPr>
        <p:grpSpPr>
          <a:xfrm>
            <a:off x="457200" y="1531213"/>
            <a:ext cx="776889" cy="621300"/>
            <a:chOff x="457200" y="1378813"/>
            <a:chExt cx="776889" cy="621300"/>
          </a:xfrm>
        </p:grpSpPr>
        <p:sp>
          <p:nvSpPr>
            <p:cNvPr id="999" name="Google Shape;999;p8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000" name="Google Shape;1000;p8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001" name="Google Shape;1001;p86"/>
          <p:cNvGrpSpPr/>
          <p:nvPr/>
        </p:nvGrpSpPr>
        <p:grpSpPr>
          <a:xfrm>
            <a:off x="457200" y="2381125"/>
            <a:ext cx="776889" cy="621300"/>
            <a:chOff x="457200" y="1378813"/>
            <a:chExt cx="776889" cy="621300"/>
          </a:xfrm>
        </p:grpSpPr>
        <p:sp>
          <p:nvSpPr>
            <p:cNvPr id="1002" name="Google Shape;1002;p8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03" name="Google Shape;1003;p8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004" name="Google Shape;1004;p86"/>
          <p:cNvGrpSpPr/>
          <p:nvPr/>
        </p:nvGrpSpPr>
        <p:grpSpPr>
          <a:xfrm>
            <a:off x="457200" y="3226250"/>
            <a:ext cx="776889" cy="621300"/>
            <a:chOff x="457200" y="1378813"/>
            <a:chExt cx="776889" cy="621300"/>
          </a:xfrm>
        </p:grpSpPr>
        <p:sp>
          <p:nvSpPr>
            <p:cNvPr id="1005" name="Google Shape;1005;p8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06" name="Google Shape;1006;p8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007" name="Google Shape;1007;p86"/>
          <p:cNvSpPr/>
          <p:nvPr/>
        </p:nvSpPr>
        <p:spPr>
          <a:xfrm>
            <a:off x="1352550" y="2383536"/>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A mobile application that finds nearby restaurants.</a:t>
            </a:r>
            <a:endParaRPr sz="1800">
              <a:latin typeface="Roboto"/>
              <a:ea typeface="Roboto"/>
              <a:cs typeface="Roboto"/>
              <a:sym typeface="Roboto"/>
            </a:endParaRPr>
          </a:p>
        </p:txBody>
      </p:sp>
      <p:sp>
        <p:nvSpPr>
          <p:cNvPr id="1008" name="Google Shape;1008;p86"/>
          <p:cNvSpPr/>
          <p:nvPr/>
        </p:nvSpPr>
        <p:spPr>
          <a:xfrm>
            <a:off x="1352550" y="3226250"/>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A reminder app that keeps track of important tasks.</a:t>
            </a:r>
            <a:endParaRPr sz="1800">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87"/>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kanban?</a:t>
            </a:r>
            <a:endParaRPr/>
          </a:p>
        </p:txBody>
      </p:sp>
      <p:sp>
        <p:nvSpPr>
          <p:cNvPr id="1014" name="Google Shape;1014;p8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85" name="Google Shape;685;p61"/>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lnSpc>
                <a:spcPct val="115000"/>
              </a:lnSpc>
              <a:spcBef>
                <a:spcPts val="0"/>
              </a:spcBef>
              <a:spcAft>
                <a:spcPts val="0"/>
              </a:spcAft>
              <a:buNone/>
            </a:pPr>
            <a:r>
              <a:rPr b="1" lang="en" sz="2300">
                <a:highlight>
                  <a:srgbClr val="FFFF00"/>
                </a:highlight>
              </a:rPr>
              <a:t>Project:</a:t>
            </a:r>
            <a:r>
              <a:rPr lang="en" sz="2300"/>
              <a:t> Any undertaking, carried out individually or collaboratively and possibly involving research or design, that is carefully planned (usually by a project team) to achieve a particular aim.</a:t>
            </a:r>
            <a:endParaRPr sz="23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88"/>
          <p:cNvSpPr/>
          <p:nvPr/>
        </p:nvSpPr>
        <p:spPr>
          <a:xfrm>
            <a:off x="678579" y="3264587"/>
            <a:ext cx="878898" cy="113851"/>
          </a:xfrm>
          <a:custGeom>
            <a:rect b="b" l="l" r="r" t="t"/>
            <a:pathLst>
              <a:path extrusionOk="0" h="599217" w="2812473">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rotWithShape="0" algn="t" dir="5400000" dist="88900">
              <a:srgbClr val="000000">
                <a:alpha val="3373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20" name="Google Shape;1020;p88"/>
          <p:cNvSpPr/>
          <p:nvPr/>
        </p:nvSpPr>
        <p:spPr>
          <a:xfrm>
            <a:off x="639718" y="2439765"/>
            <a:ext cx="952500" cy="938400"/>
          </a:xfrm>
          <a:prstGeom prst="rect">
            <a:avLst/>
          </a:prstGeom>
          <a:solidFill>
            <a:srgbClr val="FECF4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latin typeface="Roboto"/>
              <a:ea typeface="Roboto"/>
              <a:cs typeface="Roboto"/>
              <a:sym typeface="Roboto"/>
            </a:endParaRPr>
          </a:p>
        </p:txBody>
      </p:sp>
      <p:sp>
        <p:nvSpPr>
          <p:cNvPr id="1021" name="Google Shape;1021;p88"/>
          <p:cNvSpPr/>
          <p:nvPr/>
        </p:nvSpPr>
        <p:spPr>
          <a:xfrm>
            <a:off x="639717" y="2439764"/>
            <a:ext cx="952500" cy="183000"/>
          </a:xfrm>
          <a:prstGeom prst="rect">
            <a:avLst/>
          </a:prstGeom>
          <a:solidFill>
            <a:srgbClr val="000000">
              <a:alpha val="666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22" name="Google Shape;1022;p8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Kanban</a:t>
            </a:r>
            <a:endParaRPr/>
          </a:p>
        </p:txBody>
      </p:sp>
      <p:sp>
        <p:nvSpPr>
          <p:cNvPr id="1023" name="Google Shape;1023;p8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24" name="Google Shape;1024;p8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Kanban is a project management tool that visualizes work through cards representing User Stories or Issues.</a:t>
            </a:r>
            <a:endParaRPr/>
          </a:p>
          <a:p>
            <a:pPr indent="0" lvl="0" marL="0" rtl="0" algn="l">
              <a:spcBef>
                <a:spcPts val="0"/>
              </a:spcBef>
              <a:spcAft>
                <a:spcPts val="0"/>
              </a:spcAft>
              <a:buNone/>
            </a:pPr>
            <a:r>
              <a:t/>
            </a:r>
            <a:endParaRPr/>
          </a:p>
          <a:p>
            <a:pPr indent="0" lvl="0" marL="0" rtl="0" algn="l">
              <a:spcBef>
                <a:spcPts val="0"/>
              </a:spcBef>
              <a:spcAft>
                <a:spcPts val="800"/>
              </a:spcAft>
              <a:buClr>
                <a:schemeClr val="dk1"/>
              </a:buClr>
              <a:buSzPts val="1100"/>
              <a:buFont typeface="Arial"/>
              <a:buNone/>
            </a:pPr>
            <a:r>
              <a:rPr lang="en">
                <a:solidFill>
                  <a:schemeClr val="dk1"/>
                </a:solidFill>
              </a:rPr>
              <a:t>In their simplest form, Kanban boards are broken into three columns:</a:t>
            </a:r>
            <a:endParaRPr/>
          </a:p>
        </p:txBody>
      </p:sp>
      <p:graphicFrame>
        <p:nvGraphicFramePr>
          <p:cNvPr id="1025" name="Google Shape;1025;p88"/>
          <p:cNvGraphicFramePr/>
          <p:nvPr/>
        </p:nvGraphicFramePr>
        <p:xfrm>
          <a:off x="485075" y="1939225"/>
          <a:ext cx="3000000" cy="3000000"/>
        </p:xfrm>
        <a:graphic>
          <a:graphicData uri="http://schemas.openxmlformats.org/drawingml/2006/table">
            <a:tbl>
              <a:tblPr>
                <a:noFill/>
                <a:tableStyleId>{B6F78E60-7471-4A17-B9E1-DD50000C73B1}</a:tableStyleId>
              </a:tblPr>
              <a:tblGrid>
                <a:gridCol w="2770200"/>
                <a:gridCol w="2770200"/>
                <a:gridCol w="2770200"/>
              </a:tblGrid>
              <a:tr h="303925">
                <a:tc>
                  <a:txBody>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To Do</a:t>
                      </a:r>
                      <a:endParaRPr b="1" sz="1200">
                        <a:solidFill>
                          <a:srgbClr val="FFFFFF"/>
                        </a:solidFill>
                        <a:latin typeface="Roboto"/>
                        <a:ea typeface="Roboto"/>
                        <a:cs typeface="Roboto"/>
                        <a:sym typeface="Roboto"/>
                      </a:endParaRPr>
                    </a:p>
                  </a:txBody>
                  <a:tcPr marT="91425" marB="91425" marR="91425" marL="9142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In Progress</a:t>
                      </a:r>
                      <a:endParaRPr b="1" sz="1200">
                        <a:solidFill>
                          <a:srgbClr val="FFFFFF"/>
                        </a:solidFill>
                        <a:latin typeface="Roboto"/>
                        <a:ea typeface="Roboto"/>
                        <a:cs typeface="Roboto"/>
                        <a:sym typeface="Roboto"/>
                      </a:endParaRPr>
                    </a:p>
                  </a:txBody>
                  <a:tcPr marT="91425" marB="91425" marR="91425" marL="9142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Done</a:t>
                      </a:r>
                      <a:endParaRPr b="1" sz="1200">
                        <a:solidFill>
                          <a:srgbClr val="FFFFFF"/>
                        </a:solidFill>
                        <a:latin typeface="Roboto"/>
                        <a:ea typeface="Roboto"/>
                        <a:cs typeface="Roboto"/>
                        <a:sym typeface="Roboto"/>
                      </a:endParaRPr>
                    </a:p>
                  </a:txBody>
                  <a:tcPr marT="91425" marB="91425" marR="91425" marL="9142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000000"/>
                    </a:solidFill>
                  </a:tcPr>
                </a:tc>
              </a:tr>
              <a:tr h="1785875">
                <a:tc>
                  <a:txBody>
                    <a:bodyPr/>
                    <a:lstStyle/>
                    <a:p>
                      <a:pPr indent="0" lvl="0" marL="0" rtl="0" algn="l">
                        <a:spcBef>
                          <a:spcPts val="0"/>
                        </a:spcBef>
                        <a:spcAft>
                          <a:spcPts val="0"/>
                        </a:spcAft>
                        <a:buNone/>
                      </a:pPr>
                      <a:r>
                        <a:t/>
                      </a:r>
                      <a:endParaRPr/>
                    </a:p>
                  </a:txBody>
                  <a:tcPr marT="91425" marB="91425" marR="91425" marL="9142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
        <p:nvSpPr>
          <p:cNvPr id="1026" name="Google Shape;1026;p88"/>
          <p:cNvSpPr/>
          <p:nvPr/>
        </p:nvSpPr>
        <p:spPr>
          <a:xfrm>
            <a:off x="465575" y="4333575"/>
            <a:ext cx="8349600" cy="426600"/>
          </a:xfrm>
          <a:prstGeom prst="homePlate">
            <a:avLst>
              <a:gd fmla="val 50000" name="adj"/>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Cards begin in the To Do column and are moved from left to right as work is started and completed.</a:t>
            </a:r>
            <a:endParaRPr>
              <a:solidFill>
                <a:srgbClr val="FFFFFF"/>
              </a:solidFill>
            </a:endParaRPr>
          </a:p>
        </p:txBody>
      </p:sp>
      <p:sp>
        <p:nvSpPr>
          <p:cNvPr id="1027" name="Google Shape;1027;p88"/>
          <p:cNvSpPr/>
          <p:nvPr/>
        </p:nvSpPr>
        <p:spPr>
          <a:xfrm>
            <a:off x="2205179" y="3264724"/>
            <a:ext cx="878898" cy="113851"/>
          </a:xfrm>
          <a:custGeom>
            <a:rect b="b" l="l" r="r" t="t"/>
            <a:pathLst>
              <a:path extrusionOk="0" h="599217" w="2812473">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rotWithShape="0" algn="t" dir="5400000" dist="88900">
              <a:srgbClr val="000000">
                <a:alpha val="3373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28" name="Google Shape;1028;p88"/>
          <p:cNvSpPr/>
          <p:nvPr/>
        </p:nvSpPr>
        <p:spPr>
          <a:xfrm>
            <a:off x="2166318" y="2439902"/>
            <a:ext cx="952500" cy="938400"/>
          </a:xfrm>
          <a:prstGeom prst="rect">
            <a:avLst/>
          </a:prstGeom>
          <a:solidFill>
            <a:srgbClr val="00D6C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latin typeface="Roboto"/>
              <a:ea typeface="Roboto"/>
              <a:cs typeface="Roboto"/>
              <a:sym typeface="Roboto"/>
            </a:endParaRPr>
          </a:p>
        </p:txBody>
      </p:sp>
      <p:sp>
        <p:nvSpPr>
          <p:cNvPr id="1029" name="Google Shape;1029;p88"/>
          <p:cNvSpPr/>
          <p:nvPr/>
        </p:nvSpPr>
        <p:spPr>
          <a:xfrm>
            <a:off x="2166317" y="2439902"/>
            <a:ext cx="952500" cy="183000"/>
          </a:xfrm>
          <a:prstGeom prst="rect">
            <a:avLst/>
          </a:prstGeom>
          <a:solidFill>
            <a:srgbClr val="000000">
              <a:alpha val="666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30" name="Google Shape;1030;p88"/>
          <p:cNvSpPr/>
          <p:nvPr/>
        </p:nvSpPr>
        <p:spPr>
          <a:xfrm>
            <a:off x="1445754" y="3876924"/>
            <a:ext cx="878898" cy="113851"/>
          </a:xfrm>
          <a:custGeom>
            <a:rect b="b" l="l" r="r" t="t"/>
            <a:pathLst>
              <a:path extrusionOk="0" h="599217" w="2812473">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rotWithShape="0" algn="t" dir="5400000" dist="88900">
              <a:srgbClr val="000000">
                <a:alpha val="3373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31" name="Google Shape;1031;p88"/>
          <p:cNvSpPr/>
          <p:nvPr/>
        </p:nvSpPr>
        <p:spPr>
          <a:xfrm>
            <a:off x="1406893" y="3052102"/>
            <a:ext cx="952500" cy="938400"/>
          </a:xfrm>
          <a:prstGeom prst="rect">
            <a:avLst/>
          </a:prstGeom>
          <a:solidFill>
            <a:srgbClr val="9EE24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latin typeface="Roboto"/>
              <a:ea typeface="Roboto"/>
              <a:cs typeface="Roboto"/>
              <a:sym typeface="Roboto"/>
            </a:endParaRPr>
          </a:p>
        </p:txBody>
      </p:sp>
      <p:sp>
        <p:nvSpPr>
          <p:cNvPr id="1032" name="Google Shape;1032;p88"/>
          <p:cNvSpPr/>
          <p:nvPr/>
        </p:nvSpPr>
        <p:spPr>
          <a:xfrm>
            <a:off x="1406892" y="3052102"/>
            <a:ext cx="952500" cy="183000"/>
          </a:xfrm>
          <a:prstGeom prst="rect">
            <a:avLst/>
          </a:prstGeom>
          <a:solidFill>
            <a:srgbClr val="000000">
              <a:alpha val="666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33" name="Google Shape;1033;p88"/>
          <p:cNvSpPr/>
          <p:nvPr/>
        </p:nvSpPr>
        <p:spPr>
          <a:xfrm>
            <a:off x="3594429" y="3264587"/>
            <a:ext cx="878898" cy="113851"/>
          </a:xfrm>
          <a:custGeom>
            <a:rect b="b" l="l" r="r" t="t"/>
            <a:pathLst>
              <a:path extrusionOk="0" h="599217" w="2812473">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rotWithShape="0" algn="t" dir="5400000" dist="88900">
              <a:srgbClr val="000000">
                <a:alpha val="3373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34" name="Google Shape;1034;p88"/>
          <p:cNvSpPr/>
          <p:nvPr/>
        </p:nvSpPr>
        <p:spPr>
          <a:xfrm>
            <a:off x="3555568" y="2439765"/>
            <a:ext cx="952500" cy="938400"/>
          </a:xfrm>
          <a:prstGeom prst="rect">
            <a:avLst/>
          </a:prstGeom>
          <a:solidFill>
            <a:srgbClr val="9EE24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latin typeface="Roboto"/>
              <a:ea typeface="Roboto"/>
              <a:cs typeface="Roboto"/>
              <a:sym typeface="Roboto"/>
            </a:endParaRPr>
          </a:p>
        </p:txBody>
      </p:sp>
      <p:sp>
        <p:nvSpPr>
          <p:cNvPr id="1035" name="Google Shape;1035;p88"/>
          <p:cNvSpPr/>
          <p:nvPr/>
        </p:nvSpPr>
        <p:spPr>
          <a:xfrm>
            <a:off x="3555567" y="2439764"/>
            <a:ext cx="952500" cy="183000"/>
          </a:xfrm>
          <a:prstGeom prst="rect">
            <a:avLst/>
          </a:prstGeom>
          <a:solidFill>
            <a:srgbClr val="000000">
              <a:alpha val="666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36" name="Google Shape;1036;p88"/>
          <p:cNvSpPr/>
          <p:nvPr/>
        </p:nvSpPr>
        <p:spPr>
          <a:xfrm>
            <a:off x="4757379" y="3763074"/>
            <a:ext cx="878898" cy="113851"/>
          </a:xfrm>
          <a:custGeom>
            <a:rect b="b" l="l" r="r" t="t"/>
            <a:pathLst>
              <a:path extrusionOk="0" h="599217" w="2812473">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rotWithShape="0" algn="t" dir="5400000" dist="88900">
              <a:srgbClr val="000000">
                <a:alpha val="3373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37" name="Google Shape;1037;p88"/>
          <p:cNvSpPr/>
          <p:nvPr/>
        </p:nvSpPr>
        <p:spPr>
          <a:xfrm>
            <a:off x="4718518" y="2938252"/>
            <a:ext cx="952500" cy="938400"/>
          </a:xfrm>
          <a:prstGeom prst="rect">
            <a:avLst/>
          </a:prstGeom>
          <a:solidFill>
            <a:srgbClr val="9EE24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latin typeface="Roboto"/>
              <a:ea typeface="Roboto"/>
              <a:cs typeface="Roboto"/>
              <a:sym typeface="Roboto"/>
            </a:endParaRPr>
          </a:p>
        </p:txBody>
      </p:sp>
      <p:sp>
        <p:nvSpPr>
          <p:cNvPr id="1038" name="Google Shape;1038;p88"/>
          <p:cNvSpPr/>
          <p:nvPr/>
        </p:nvSpPr>
        <p:spPr>
          <a:xfrm>
            <a:off x="4718517" y="2938252"/>
            <a:ext cx="952500" cy="183000"/>
          </a:xfrm>
          <a:prstGeom prst="rect">
            <a:avLst/>
          </a:prstGeom>
          <a:solidFill>
            <a:srgbClr val="000000">
              <a:alpha val="666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39" name="Google Shape;1039;p88"/>
          <p:cNvSpPr/>
          <p:nvPr/>
        </p:nvSpPr>
        <p:spPr>
          <a:xfrm>
            <a:off x="7642554" y="3762924"/>
            <a:ext cx="878898" cy="113851"/>
          </a:xfrm>
          <a:custGeom>
            <a:rect b="b" l="l" r="r" t="t"/>
            <a:pathLst>
              <a:path extrusionOk="0" h="599217" w="2812473">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rotWithShape="0" algn="t" dir="5400000" dist="88900">
              <a:srgbClr val="000000">
                <a:alpha val="3373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40" name="Google Shape;1040;p88"/>
          <p:cNvSpPr/>
          <p:nvPr/>
        </p:nvSpPr>
        <p:spPr>
          <a:xfrm>
            <a:off x="7603693" y="2938102"/>
            <a:ext cx="952500" cy="938400"/>
          </a:xfrm>
          <a:prstGeom prst="rect">
            <a:avLst/>
          </a:prstGeom>
          <a:solidFill>
            <a:srgbClr val="00D6C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latin typeface="Roboto"/>
              <a:ea typeface="Roboto"/>
              <a:cs typeface="Roboto"/>
              <a:sym typeface="Roboto"/>
            </a:endParaRPr>
          </a:p>
        </p:txBody>
      </p:sp>
      <p:sp>
        <p:nvSpPr>
          <p:cNvPr id="1041" name="Google Shape;1041;p88"/>
          <p:cNvSpPr/>
          <p:nvPr/>
        </p:nvSpPr>
        <p:spPr>
          <a:xfrm>
            <a:off x="7603692" y="2938102"/>
            <a:ext cx="952500" cy="183000"/>
          </a:xfrm>
          <a:prstGeom prst="rect">
            <a:avLst/>
          </a:prstGeom>
          <a:solidFill>
            <a:srgbClr val="000000">
              <a:alpha val="666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42" name="Google Shape;1042;p88"/>
          <p:cNvSpPr/>
          <p:nvPr/>
        </p:nvSpPr>
        <p:spPr>
          <a:xfrm>
            <a:off x="6528129" y="3264574"/>
            <a:ext cx="878898" cy="113851"/>
          </a:xfrm>
          <a:custGeom>
            <a:rect b="b" l="l" r="r" t="t"/>
            <a:pathLst>
              <a:path extrusionOk="0" h="599217" w="2812473">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rotWithShape="0" algn="t" dir="5400000" dist="88900">
              <a:srgbClr val="000000">
                <a:alpha val="3373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43" name="Google Shape;1043;p88"/>
          <p:cNvSpPr/>
          <p:nvPr/>
        </p:nvSpPr>
        <p:spPr>
          <a:xfrm>
            <a:off x="6489268" y="2439752"/>
            <a:ext cx="952500" cy="938400"/>
          </a:xfrm>
          <a:prstGeom prst="rect">
            <a:avLst/>
          </a:prstGeom>
          <a:solidFill>
            <a:srgbClr val="FECF4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latin typeface="Roboto"/>
              <a:ea typeface="Roboto"/>
              <a:cs typeface="Roboto"/>
              <a:sym typeface="Roboto"/>
            </a:endParaRPr>
          </a:p>
        </p:txBody>
      </p:sp>
      <p:sp>
        <p:nvSpPr>
          <p:cNvPr id="1044" name="Google Shape;1044;p88"/>
          <p:cNvSpPr/>
          <p:nvPr/>
        </p:nvSpPr>
        <p:spPr>
          <a:xfrm>
            <a:off x="6489267" y="2439752"/>
            <a:ext cx="952500" cy="183000"/>
          </a:xfrm>
          <a:prstGeom prst="rect">
            <a:avLst/>
          </a:prstGeom>
          <a:solidFill>
            <a:srgbClr val="000000">
              <a:alpha val="666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89"/>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GitHub Projects</a:t>
            </a:r>
            <a:endParaRPr/>
          </a:p>
        </p:txBody>
      </p:sp>
      <p:sp>
        <p:nvSpPr>
          <p:cNvPr id="1050" name="Google Shape;1050;p8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90"/>
          <p:cNvSpPr txBox="1"/>
          <p:nvPr>
            <p:ph type="title"/>
          </p:nvPr>
        </p:nvSpPr>
        <p:spPr>
          <a:xfrm>
            <a:off x="1400" y="274875"/>
            <a:ext cx="91440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None/>
            </a:pPr>
            <a:r>
              <a:rPr lang="en" sz="3300"/>
              <a:t>Student Activity: </a:t>
            </a:r>
            <a:r>
              <a:rPr lang="en" sz="3300"/>
              <a:t>GitHub Projects</a:t>
            </a:r>
            <a:endParaRPr sz="2100"/>
          </a:p>
          <a:p>
            <a:pPr indent="0" lvl="0" marL="0" rtl="0" algn="l">
              <a:spcBef>
                <a:spcPts val="800"/>
              </a:spcBef>
              <a:spcAft>
                <a:spcPts val="800"/>
              </a:spcAft>
              <a:buNone/>
            </a:pPr>
            <a:r>
              <a:rPr lang="en" sz="2000">
                <a:latin typeface="Roboto"/>
                <a:ea typeface="Roboto"/>
                <a:cs typeface="Roboto"/>
                <a:sym typeface="Roboto"/>
              </a:rPr>
              <a:t>Kanban boards help developers visualize work and </a:t>
            </a:r>
            <a:br>
              <a:rPr lang="en" sz="2000">
                <a:latin typeface="Roboto"/>
                <a:ea typeface="Roboto"/>
                <a:cs typeface="Roboto"/>
                <a:sym typeface="Roboto"/>
              </a:rPr>
            </a:br>
            <a:r>
              <a:rPr lang="en" sz="2000">
                <a:latin typeface="Roboto"/>
                <a:ea typeface="Roboto"/>
                <a:cs typeface="Roboto"/>
                <a:sym typeface="Roboto"/>
              </a:rPr>
              <a:t>keep track of the status of issues.</a:t>
            </a:r>
            <a:endParaRPr sz="2000">
              <a:latin typeface="Roboto"/>
              <a:ea typeface="Roboto"/>
              <a:cs typeface="Roboto"/>
              <a:sym typeface="Roboto"/>
            </a:endParaRPr>
          </a:p>
        </p:txBody>
      </p:sp>
      <p:sp>
        <p:nvSpPr>
          <p:cNvPr id="1056" name="Google Shape;1056;p9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57" name="Google Shape;1057;p90"/>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10 minutes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9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Student Activity: </a:t>
            </a:r>
            <a:r>
              <a:rPr lang="en">
                <a:solidFill>
                  <a:schemeClr val="dk1"/>
                </a:solidFill>
                <a:latin typeface="Roboto Light"/>
                <a:ea typeface="Roboto Light"/>
                <a:cs typeface="Roboto Light"/>
                <a:sym typeface="Roboto Light"/>
              </a:rPr>
              <a:t>GitHub Projects</a:t>
            </a:r>
            <a:endParaRPr/>
          </a:p>
        </p:txBody>
      </p:sp>
      <p:sp>
        <p:nvSpPr>
          <p:cNvPr id="1063" name="Google Shape;1063;p91"/>
          <p:cNvSpPr txBox="1"/>
          <p:nvPr>
            <p:ph idx="6"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64" name="Google Shape;1064;p9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065" name="Google Shape;1065;p91"/>
          <p:cNvSpPr txBox="1"/>
          <p:nvPr>
            <p:ph idx="2" type="subTitle"/>
          </p:nvPr>
        </p:nvSpPr>
        <p:spPr>
          <a:xfrm>
            <a:off x="-12300" y="1421208"/>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300"/>
              <a:t>Navigate to github.com and create a repository. </a:t>
            </a:r>
            <a:endParaRPr sz="1300"/>
          </a:p>
        </p:txBody>
      </p:sp>
      <p:sp>
        <p:nvSpPr>
          <p:cNvPr id="1066" name="Google Shape;1066;p91"/>
          <p:cNvSpPr txBox="1"/>
          <p:nvPr>
            <p:ph idx="3" type="subTitle"/>
          </p:nvPr>
        </p:nvSpPr>
        <p:spPr>
          <a:xfrm>
            <a:off x="-12300" y="2233538"/>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300"/>
              <a:t>Create a new Github project.</a:t>
            </a:r>
            <a:endParaRPr sz="1300"/>
          </a:p>
        </p:txBody>
      </p:sp>
      <p:sp>
        <p:nvSpPr>
          <p:cNvPr id="1067" name="Google Shape;1067;p91"/>
          <p:cNvSpPr txBox="1"/>
          <p:nvPr>
            <p:ph idx="4" type="subTitle"/>
          </p:nvPr>
        </p:nvSpPr>
        <p:spPr>
          <a:xfrm>
            <a:off x="0" y="30762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300"/>
              <a:t>Create a card called “Create landing page” and move it from the “Backlog” column to “In progress”.</a:t>
            </a:r>
            <a:endParaRPr sz="1300"/>
          </a:p>
        </p:txBody>
      </p:sp>
      <p:sp>
        <p:nvSpPr>
          <p:cNvPr id="1068" name="Google Shape;1068;p91"/>
          <p:cNvSpPr txBox="1"/>
          <p:nvPr>
            <p:ph idx="5" type="subTitle"/>
          </p:nvPr>
        </p:nvSpPr>
        <p:spPr>
          <a:xfrm>
            <a:off x="-12300" y="39189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300"/>
              <a:t>Create a GitHub Issue called “Fix broken button” and attach it to your new project.</a:t>
            </a:r>
            <a:endParaRPr sz="13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92"/>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daily scrum?</a:t>
            </a:r>
            <a:endParaRPr/>
          </a:p>
        </p:txBody>
      </p:sp>
      <p:sp>
        <p:nvSpPr>
          <p:cNvPr id="1074" name="Google Shape;1074;p9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9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Stand-Up Meetings</a:t>
            </a:r>
            <a:endParaRPr/>
          </a:p>
        </p:txBody>
      </p:sp>
      <p:sp>
        <p:nvSpPr>
          <p:cNvPr id="1080" name="Google Shape;1080;p9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81" name="Google Shape;1081;p93"/>
          <p:cNvPicPr preferRelativeResize="0"/>
          <p:nvPr/>
        </p:nvPicPr>
        <p:blipFill>
          <a:blip r:embed="rId3">
            <a:alphaModFix/>
          </a:blip>
          <a:stretch>
            <a:fillRect/>
          </a:stretch>
        </p:blipFill>
        <p:spPr>
          <a:xfrm>
            <a:off x="3911275" y="1513850"/>
            <a:ext cx="4908341" cy="3342349"/>
          </a:xfrm>
          <a:prstGeom prst="rect">
            <a:avLst/>
          </a:prstGeom>
          <a:noFill/>
          <a:ln>
            <a:noFill/>
          </a:ln>
        </p:spPr>
      </p:pic>
      <p:sp>
        <p:nvSpPr>
          <p:cNvPr id="1082" name="Google Shape;1082;p93"/>
          <p:cNvSpPr/>
          <p:nvPr/>
        </p:nvSpPr>
        <p:spPr>
          <a:xfrm>
            <a:off x="1352550" y="780625"/>
            <a:ext cx="4154700" cy="4863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What was accomplished?</a:t>
            </a:r>
            <a:endParaRPr sz="1300">
              <a:solidFill>
                <a:schemeClr val="dk1"/>
              </a:solidFill>
              <a:latin typeface="Roboto"/>
              <a:ea typeface="Roboto"/>
              <a:cs typeface="Roboto"/>
              <a:sym typeface="Roboto"/>
            </a:endParaRPr>
          </a:p>
        </p:txBody>
      </p:sp>
      <p:grpSp>
        <p:nvGrpSpPr>
          <p:cNvPr id="1083" name="Google Shape;1083;p93"/>
          <p:cNvGrpSpPr/>
          <p:nvPr/>
        </p:nvGrpSpPr>
        <p:grpSpPr>
          <a:xfrm>
            <a:off x="457200" y="780625"/>
            <a:ext cx="776900" cy="486300"/>
            <a:chOff x="457200" y="1466425"/>
            <a:chExt cx="776900" cy="486300"/>
          </a:xfrm>
        </p:grpSpPr>
        <p:sp>
          <p:nvSpPr>
            <p:cNvPr id="1084" name="Google Shape;1084;p93"/>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85" name="Google Shape;1085;p93"/>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6" name="Google Shape;1086;p93"/>
          <p:cNvSpPr/>
          <p:nvPr/>
        </p:nvSpPr>
        <p:spPr>
          <a:xfrm>
            <a:off x="1352550" y="1371700"/>
            <a:ext cx="4154700" cy="4863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What are your goals?</a:t>
            </a:r>
            <a:endParaRPr sz="1300">
              <a:solidFill>
                <a:schemeClr val="dk1"/>
              </a:solidFill>
              <a:latin typeface="Roboto"/>
              <a:ea typeface="Roboto"/>
              <a:cs typeface="Roboto"/>
              <a:sym typeface="Roboto"/>
            </a:endParaRPr>
          </a:p>
        </p:txBody>
      </p:sp>
      <p:grpSp>
        <p:nvGrpSpPr>
          <p:cNvPr id="1087" name="Google Shape;1087;p93"/>
          <p:cNvGrpSpPr/>
          <p:nvPr/>
        </p:nvGrpSpPr>
        <p:grpSpPr>
          <a:xfrm>
            <a:off x="457200" y="1371700"/>
            <a:ext cx="776900" cy="486300"/>
            <a:chOff x="457200" y="1466425"/>
            <a:chExt cx="776900" cy="486300"/>
          </a:xfrm>
        </p:grpSpPr>
        <p:sp>
          <p:nvSpPr>
            <p:cNvPr id="1088" name="Google Shape;1088;p93"/>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089" name="Google Shape;1089;p93"/>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0" name="Google Shape;1090;p93"/>
          <p:cNvSpPr/>
          <p:nvPr/>
        </p:nvSpPr>
        <p:spPr>
          <a:xfrm>
            <a:off x="1352550" y="1962775"/>
            <a:ext cx="4154700" cy="4863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Are there any obstacles to achieving your goals?</a:t>
            </a:r>
            <a:endParaRPr sz="1300">
              <a:solidFill>
                <a:schemeClr val="dk1"/>
              </a:solidFill>
              <a:latin typeface="Roboto"/>
              <a:ea typeface="Roboto"/>
              <a:cs typeface="Roboto"/>
              <a:sym typeface="Roboto"/>
            </a:endParaRPr>
          </a:p>
        </p:txBody>
      </p:sp>
      <p:grpSp>
        <p:nvGrpSpPr>
          <p:cNvPr id="1091" name="Google Shape;1091;p93"/>
          <p:cNvGrpSpPr/>
          <p:nvPr/>
        </p:nvGrpSpPr>
        <p:grpSpPr>
          <a:xfrm>
            <a:off x="457200" y="1962775"/>
            <a:ext cx="776900" cy="486300"/>
            <a:chOff x="457200" y="1466425"/>
            <a:chExt cx="776900" cy="486300"/>
          </a:xfrm>
        </p:grpSpPr>
        <p:sp>
          <p:nvSpPr>
            <p:cNvPr id="1092" name="Google Shape;1092;p93"/>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1093" name="Google Shape;1093;p93"/>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9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Project Timeline</a:t>
            </a:r>
            <a:endParaRPr>
              <a:solidFill>
                <a:schemeClr val="dk1"/>
              </a:solidFill>
            </a:endParaRPr>
          </a:p>
          <a:p>
            <a:pPr indent="0" lvl="0" marL="0" rtl="0" algn="l">
              <a:spcBef>
                <a:spcPts val="0"/>
              </a:spcBef>
              <a:spcAft>
                <a:spcPts val="0"/>
              </a:spcAft>
              <a:buNone/>
            </a:pPr>
            <a:r>
              <a:t/>
            </a:r>
            <a:endParaRPr/>
          </a:p>
        </p:txBody>
      </p:sp>
      <p:sp>
        <p:nvSpPr>
          <p:cNvPr id="1099" name="Google Shape;1099;p9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100" name="Google Shape;1100;p94"/>
          <p:cNvGraphicFramePr/>
          <p:nvPr/>
        </p:nvGraphicFramePr>
        <p:xfrm>
          <a:off x="452125" y="1026100"/>
          <a:ext cx="3000000" cy="3000000"/>
        </p:xfrm>
        <a:graphic>
          <a:graphicData uri="http://schemas.openxmlformats.org/drawingml/2006/table">
            <a:tbl>
              <a:tblPr>
                <a:noFill/>
                <a:tableStyleId>{B6F78E60-7471-4A17-B9E1-DD50000C73B1}</a:tableStyleId>
              </a:tblPr>
              <a:tblGrid>
                <a:gridCol w="2553450"/>
                <a:gridCol w="5686300"/>
              </a:tblGrid>
              <a:tr h="1235700">
                <a:tc>
                  <a:txBody>
                    <a:bodyPr/>
                    <a:lstStyle/>
                    <a:p>
                      <a:pPr indent="0" lvl="0" marL="0" rtl="0" algn="r">
                        <a:spcBef>
                          <a:spcPts val="0"/>
                        </a:spcBef>
                        <a:spcAft>
                          <a:spcPts val="0"/>
                        </a:spcAft>
                        <a:buNone/>
                      </a:pPr>
                      <a:r>
                        <a:rPr lang="en" sz="1800">
                          <a:solidFill>
                            <a:srgbClr val="FFFFFF"/>
                          </a:solidFill>
                          <a:latin typeface="Roboto"/>
                          <a:ea typeface="Roboto"/>
                          <a:cs typeface="Roboto"/>
                          <a:sym typeface="Roboto"/>
                        </a:rPr>
                        <a:t>First Day of Unit 07</a:t>
                      </a:r>
                      <a:endParaRPr sz="1800">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186690" lvl="0" marL="32004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Divide into groups. </a:t>
                      </a:r>
                      <a:endParaRPr sz="1500">
                        <a:solidFill>
                          <a:schemeClr val="dk1"/>
                        </a:solidFill>
                        <a:latin typeface="Roboto"/>
                        <a:ea typeface="Roboto"/>
                        <a:cs typeface="Roboto"/>
                        <a:sym typeface="Roboto"/>
                      </a:endParaRPr>
                    </a:p>
                    <a:p>
                      <a:pPr indent="-186690" lvl="0" marL="32004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Write a user story.</a:t>
                      </a:r>
                      <a:endParaRPr sz="1500">
                        <a:solidFill>
                          <a:schemeClr val="dk1"/>
                        </a:solidFill>
                        <a:latin typeface="Roboto"/>
                        <a:ea typeface="Roboto"/>
                        <a:cs typeface="Roboto"/>
                        <a:sym typeface="Roboto"/>
                      </a:endParaRPr>
                    </a:p>
                    <a:p>
                      <a:pPr indent="-186690" lvl="0" marL="32004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Create a wireframe.</a:t>
                      </a:r>
                      <a:endParaRPr sz="1500">
                        <a:solidFill>
                          <a:schemeClr val="dk1"/>
                        </a:solidFill>
                        <a:latin typeface="Roboto"/>
                        <a:ea typeface="Roboto"/>
                        <a:cs typeface="Roboto"/>
                        <a:sym typeface="Roboto"/>
                      </a:endParaRPr>
                    </a:p>
                    <a:p>
                      <a:pPr indent="-186690" lvl="0" marL="32004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Create a user flow diagram.</a:t>
                      </a:r>
                      <a:endParaRPr sz="1500">
                        <a:solidFill>
                          <a:schemeClr val="dk1"/>
                        </a:solidFill>
                        <a:latin typeface="Roboto"/>
                        <a:ea typeface="Roboto"/>
                        <a:cs typeface="Roboto"/>
                        <a:sym typeface="Roboto"/>
                      </a:endParaRPr>
                    </a:p>
                    <a:p>
                      <a:pPr indent="-186690" lvl="0" marL="32004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Submit project proposal for approval.</a:t>
                      </a:r>
                      <a:endParaRPr sz="1500">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908375">
                <a:tc>
                  <a:txBody>
                    <a:bodyPr/>
                    <a:lstStyle/>
                    <a:p>
                      <a:pPr indent="0" lvl="0" marL="0" rtl="0" algn="r">
                        <a:spcBef>
                          <a:spcPts val="0"/>
                        </a:spcBef>
                        <a:spcAft>
                          <a:spcPts val="0"/>
                        </a:spcAft>
                        <a:buNone/>
                      </a:pPr>
                      <a:r>
                        <a:rPr lang="en" sz="1800">
                          <a:solidFill>
                            <a:srgbClr val="FFFFFF"/>
                          </a:solidFill>
                          <a:latin typeface="Roboto"/>
                          <a:ea typeface="Roboto"/>
                          <a:cs typeface="Roboto"/>
                          <a:sym typeface="Roboto"/>
                        </a:rPr>
                        <a:t>Units 07–08</a:t>
                      </a:r>
                      <a:endParaRPr sz="1800">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186690" lvl="0" marL="32004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Continue project</a:t>
                      </a:r>
                      <a:r>
                        <a:rPr lang="en" sz="1500">
                          <a:solidFill>
                            <a:schemeClr val="dk1"/>
                          </a:solidFill>
                          <a:latin typeface="Roboto"/>
                          <a:ea typeface="Roboto"/>
                          <a:cs typeface="Roboto"/>
                          <a:sym typeface="Roboto"/>
                        </a:rPr>
                        <a:t> development. </a:t>
                      </a:r>
                      <a:endParaRPr sz="1500">
                        <a:solidFill>
                          <a:schemeClr val="dk1"/>
                        </a:solidFill>
                        <a:latin typeface="Roboto"/>
                        <a:ea typeface="Roboto"/>
                        <a:cs typeface="Roboto"/>
                        <a:sym typeface="Roboto"/>
                      </a:endParaRPr>
                    </a:p>
                    <a:p>
                      <a:pPr indent="-186690" lvl="0" marL="32004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Prepare for presentations. </a:t>
                      </a:r>
                      <a:endParaRPr sz="1500">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659000">
                <a:tc>
                  <a:txBody>
                    <a:bodyPr/>
                    <a:lstStyle/>
                    <a:p>
                      <a:pPr indent="0" lvl="0" marL="0" rtl="0" algn="r">
                        <a:spcBef>
                          <a:spcPts val="0"/>
                        </a:spcBef>
                        <a:spcAft>
                          <a:spcPts val="0"/>
                        </a:spcAft>
                        <a:buNone/>
                      </a:pPr>
                      <a:r>
                        <a:rPr lang="en" sz="1800">
                          <a:latin typeface="Roboto"/>
                          <a:ea typeface="Roboto"/>
                          <a:cs typeface="Roboto"/>
                          <a:sym typeface="Roboto"/>
                        </a:rPr>
                        <a:t>Last Day of Unit 08</a:t>
                      </a:r>
                      <a:endParaRPr sz="1800">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209550" lvl="0" marL="34290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Give presentations!</a:t>
                      </a:r>
                      <a:endParaRPr sz="1500">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pic>
        <p:nvPicPr>
          <p:cNvPr id="1105" name="Google Shape;1105;p95"/>
          <p:cNvPicPr preferRelativeResize="0"/>
          <p:nvPr/>
        </p:nvPicPr>
        <p:blipFill>
          <a:blip r:embed="rId3">
            <a:alphaModFix/>
          </a:blip>
          <a:stretch>
            <a:fillRect/>
          </a:stretch>
        </p:blipFill>
        <p:spPr>
          <a:xfrm>
            <a:off x="-14" y="-14"/>
            <a:ext cx="9144000" cy="5143541"/>
          </a:xfrm>
          <a:prstGeom prst="rect">
            <a:avLst/>
          </a:prstGeom>
          <a:noFill/>
          <a:ln>
            <a:noFill/>
          </a:ln>
        </p:spPr>
      </p:pic>
      <p:sp>
        <p:nvSpPr>
          <p:cNvPr id="1106" name="Google Shape;1106;p9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Get Professional</a:t>
            </a:r>
            <a:endParaRPr/>
          </a:p>
        </p:txBody>
      </p:sp>
      <p:sp>
        <p:nvSpPr>
          <p:cNvPr id="1107" name="Google Shape;1107;p9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Projects are portfolio pieces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3600">
                <a:latin typeface="Roboto Light"/>
                <a:ea typeface="Roboto Light"/>
                <a:cs typeface="Roboto Light"/>
                <a:sym typeface="Roboto Light"/>
              </a:rPr>
              <a:t>Use Project Week as </a:t>
            </a:r>
            <a:br>
              <a:rPr lang="en" sz="3600">
                <a:latin typeface="Roboto Light"/>
                <a:ea typeface="Roboto Light"/>
                <a:cs typeface="Roboto Light"/>
                <a:sym typeface="Roboto Light"/>
              </a:rPr>
            </a:br>
            <a:r>
              <a:rPr lang="en" sz="3600">
                <a:latin typeface="Roboto Light"/>
                <a:ea typeface="Roboto Light"/>
                <a:cs typeface="Roboto Light"/>
                <a:sym typeface="Roboto Light"/>
              </a:rPr>
              <a:t>an opportunity to push </a:t>
            </a:r>
            <a:br>
              <a:rPr lang="en" sz="3600">
                <a:latin typeface="Roboto Light"/>
                <a:ea typeface="Roboto Light"/>
                <a:cs typeface="Roboto Light"/>
                <a:sym typeface="Roboto Light"/>
              </a:rPr>
            </a:br>
            <a:r>
              <a:rPr lang="en" sz="3600">
                <a:latin typeface="Roboto Light"/>
                <a:ea typeface="Roboto Light"/>
                <a:cs typeface="Roboto Light"/>
                <a:sym typeface="Roboto Light"/>
              </a:rPr>
              <a:t>yourself and prove </a:t>
            </a:r>
            <a:br>
              <a:rPr lang="en" sz="3600">
                <a:latin typeface="Roboto Light"/>
                <a:ea typeface="Roboto Light"/>
                <a:cs typeface="Roboto Light"/>
                <a:sym typeface="Roboto Light"/>
              </a:rPr>
            </a:br>
            <a:r>
              <a:rPr lang="en" sz="3600">
                <a:latin typeface="Roboto Light"/>
                <a:ea typeface="Roboto Light"/>
                <a:cs typeface="Roboto Light"/>
                <a:sym typeface="Roboto Light"/>
              </a:rPr>
              <a:t>what you know.</a:t>
            </a:r>
            <a:endParaRPr sz="3600">
              <a:latin typeface="Roboto Light"/>
              <a:ea typeface="Roboto Light"/>
              <a:cs typeface="Roboto Light"/>
              <a:sym typeface="Roboto Light"/>
            </a:endParaRPr>
          </a:p>
        </p:txBody>
      </p:sp>
      <p:cxnSp>
        <p:nvCxnSpPr>
          <p:cNvPr id="1108" name="Google Shape;1108;p95"/>
          <p:cNvCxnSpPr/>
          <p:nvPr/>
        </p:nvCxnSpPr>
        <p:spPr>
          <a:xfrm>
            <a:off x="274375" y="640080"/>
            <a:ext cx="6713100" cy="0"/>
          </a:xfrm>
          <a:prstGeom prst="straightConnector1">
            <a:avLst/>
          </a:prstGeom>
          <a:noFill/>
          <a:ln cap="flat" cmpd="sng" w="9525">
            <a:solidFill>
              <a:schemeClr val="dk2"/>
            </a:solidFill>
            <a:prstDash val="solid"/>
            <a:round/>
            <a:headEnd len="med" w="med" type="none"/>
            <a:tailEnd len="med" w="med" type="none"/>
          </a:ln>
        </p:spPr>
      </p:cxnSp>
      <p:sp>
        <p:nvSpPr>
          <p:cNvPr id="1109" name="Google Shape;1109;p9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9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Project</a:t>
            </a:r>
            <a:r>
              <a:rPr lang="en">
                <a:solidFill>
                  <a:schemeClr val="dk1"/>
                </a:solidFill>
              </a:rPr>
              <a:t> Requirements</a:t>
            </a:r>
            <a:endParaRPr/>
          </a:p>
        </p:txBody>
      </p:sp>
      <p:sp>
        <p:nvSpPr>
          <p:cNvPr id="1115" name="Google Shape;1115;p9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116" name="Google Shape;1116;p9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17" name="Google Shape;1117;p96"/>
          <p:cNvSpPr txBox="1"/>
          <p:nvPr>
            <p:ph idx="3" type="subTitle"/>
          </p:nvPr>
        </p:nvSpPr>
        <p:spPr>
          <a:xfrm>
            <a:off x="-12100" y="3873125"/>
            <a:ext cx="8882100" cy="377100"/>
          </a:xfrm>
          <a:prstGeom prst="rect">
            <a:avLst/>
          </a:prstGeom>
        </p:spPr>
        <p:txBody>
          <a:bodyPr anchorCtr="0" anchor="ctr" bIns="0" lIns="1371600" spcFirstLastPara="1" rIns="457200" wrap="square" tIns="0">
            <a:noAutofit/>
          </a:bodyPr>
          <a:lstStyle/>
          <a:p>
            <a:pPr indent="0" lvl="0" marL="0" rtl="0" algn="l">
              <a:lnSpc>
                <a:spcPct val="100000"/>
              </a:lnSpc>
              <a:spcBef>
                <a:spcPts val="0"/>
              </a:spcBef>
              <a:spcAft>
                <a:spcPts val="0"/>
              </a:spcAft>
              <a:buNone/>
            </a:pPr>
            <a:r>
              <a:rPr lang="en">
                <a:solidFill>
                  <a:schemeClr val="dk1"/>
                </a:solidFill>
              </a:rPr>
              <a:t>Must be d</a:t>
            </a:r>
            <a:r>
              <a:rPr lang="en">
                <a:solidFill>
                  <a:schemeClr val="dk1"/>
                </a:solidFill>
              </a:rPr>
              <a:t>eployed to GitHub Pages</a:t>
            </a:r>
            <a:endParaRPr/>
          </a:p>
        </p:txBody>
      </p:sp>
      <p:sp>
        <p:nvSpPr>
          <p:cNvPr id="1118" name="Google Shape;1118;p96"/>
          <p:cNvSpPr txBox="1"/>
          <p:nvPr>
            <p:ph idx="4" type="subTitle"/>
          </p:nvPr>
        </p:nvSpPr>
        <p:spPr>
          <a:xfrm>
            <a:off x="-12075" y="4311250"/>
            <a:ext cx="8882100" cy="377100"/>
          </a:xfrm>
          <a:prstGeom prst="rect">
            <a:avLst/>
          </a:prstGeom>
        </p:spPr>
        <p:txBody>
          <a:bodyPr anchorCtr="0" anchor="ctr" bIns="0" lIns="1371600" spcFirstLastPara="1" rIns="457200" wrap="square" tIns="0">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Must be interactive (i.e: accept and respond to user input)</a:t>
            </a:r>
            <a:endParaRPr>
              <a:solidFill>
                <a:schemeClr val="dk1"/>
              </a:solidFill>
            </a:endParaRPr>
          </a:p>
          <a:p>
            <a:pPr indent="0" lvl="0" marL="0" rtl="0" algn="l">
              <a:spcBef>
                <a:spcPts val="0"/>
              </a:spcBef>
              <a:spcAft>
                <a:spcPts val="0"/>
              </a:spcAft>
              <a:buNone/>
            </a:pPr>
            <a:r>
              <a:t/>
            </a:r>
            <a:endParaRPr/>
          </a:p>
        </p:txBody>
      </p:sp>
      <p:sp>
        <p:nvSpPr>
          <p:cNvPr id="1119" name="Google Shape;1119;p96"/>
          <p:cNvSpPr txBox="1"/>
          <p:nvPr>
            <p:ph idx="5" type="subTitle"/>
          </p:nvPr>
        </p:nvSpPr>
        <p:spPr>
          <a:xfrm>
            <a:off x="-12150" y="2996750"/>
            <a:ext cx="8882100" cy="377100"/>
          </a:xfrm>
          <a:prstGeom prst="rect">
            <a:avLst/>
          </a:prstGeom>
        </p:spPr>
        <p:txBody>
          <a:bodyPr anchorCtr="0" anchor="ctr" bIns="0" lIns="1371600" spcFirstLastPara="1" rIns="457200" wrap="square" tIns="0">
            <a:noAutofit/>
          </a:bodyPr>
          <a:lstStyle/>
          <a:p>
            <a:pPr indent="0" lvl="0" marL="0" rtl="0" algn="l">
              <a:lnSpc>
                <a:spcPct val="100000"/>
              </a:lnSpc>
              <a:spcBef>
                <a:spcPts val="0"/>
              </a:spcBef>
              <a:spcAft>
                <a:spcPts val="0"/>
              </a:spcAft>
              <a:buNone/>
            </a:pPr>
            <a:r>
              <a:rPr lang="en">
                <a:solidFill>
                  <a:schemeClr val="dk1"/>
                </a:solidFill>
              </a:rPr>
              <a:t>Must meet good quality coding standards (indentation, scoping, naming, etc.)</a:t>
            </a:r>
            <a:endParaRPr/>
          </a:p>
        </p:txBody>
      </p:sp>
      <p:sp>
        <p:nvSpPr>
          <p:cNvPr id="1120" name="Google Shape;1120;p96"/>
          <p:cNvSpPr txBox="1"/>
          <p:nvPr>
            <p:ph idx="6" type="subTitle"/>
          </p:nvPr>
        </p:nvSpPr>
        <p:spPr>
          <a:xfrm>
            <a:off x="-12150" y="3434875"/>
            <a:ext cx="8882100" cy="377100"/>
          </a:xfrm>
          <a:prstGeom prst="rect">
            <a:avLst/>
          </a:prstGeom>
        </p:spPr>
        <p:txBody>
          <a:bodyPr anchorCtr="0" anchor="ctr" bIns="0" lIns="1371600" spcFirstLastPara="1" rIns="457200" wrap="square" tIns="0">
            <a:noAutofit/>
          </a:bodyPr>
          <a:lstStyle/>
          <a:p>
            <a:pPr indent="0" lvl="0" marL="0" rtl="0" algn="l">
              <a:lnSpc>
                <a:spcPct val="100000"/>
              </a:lnSpc>
              <a:spcBef>
                <a:spcPts val="0"/>
              </a:spcBef>
              <a:spcAft>
                <a:spcPts val="0"/>
              </a:spcAft>
              <a:buNone/>
            </a:pPr>
            <a:r>
              <a:rPr lang="en">
                <a:solidFill>
                  <a:schemeClr val="dk1"/>
                </a:solidFill>
              </a:rPr>
              <a:t>Must</a:t>
            </a:r>
            <a:r>
              <a:rPr lang="en">
                <a:solidFill>
                  <a:schemeClr val="dk1"/>
                </a:solidFill>
              </a:rPr>
              <a:t> NOT use alerts, confirms, or prompts (look into </a:t>
            </a:r>
            <a:r>
              <a:rPr i="1" lang="en">
                <a:solidFill>
                  <a:schemeClr val="dk1"/>
                </a:solidFill>
              </a:rPr>
              <a:t>modals</a:t>
            </a:r>
            <a:r>
              <a:rPr lang="en">
                <a:solidFill>
                  <a:schemeClr val="dk1"/>
                </a:solidFill>
              </a:rPr>
              <a:t>). </a:t>
            </a:r>
            <a:endParaRPr/>
          </a:p>
        </p:txBody>
      </p:sp>
      <p:sp>
        <p:nvSpPr>
          <p:cNvPr id="1121" name="Google Shape;1121;p96"/>
          <p:cNvSpPr txBox="1"/>
          <p:nvPr>
            <p:ph idx="7" type="subTitle"/>
          </p:nvPr>
        </p:nvSpPr>
        <p:spPr>
          <a:xfrm>
            <a:off x="-12125" y="2135375"/>
            <a:ext cx="8882100" cy="377100"/>
          </a:xfrm>
          <a:prstGeom prst="rect">
            <a:avLst/>
          </a:prstGeom>
        </p:spPr>
        <p:txBody>
          <a:bodyPr anchorCtr="0" anchor="ctr" bIns="0" lIns="1371600" spcFirstLastPara="1" rIns="457200" wrap="square" tIns="0">
            <a:noAutofit/>
          </a:bodyPr>
          <a:lstStyle/>
          <a:p>
            <a:pPr indent="0" lvl="0" marL="0" rtl="0" algn="l">
              <a:lnSpc>
                <a:spcPct val="100000"/>
              </a:lnSpc>
              <a:spcBef>
                <a:spcPts val="0"/>
              </a:spcBef>
              <a:spcAft>
                <a:spcPts val="0"/>
              </a:spcAft>
              <a:buNone/>
            </a:pPr>
            <a:r>
              <a:rPr lang="en">
                <a:solidFill>
                  <a:schemeClr val="dk1"/>
                </a:solidFill>
              </a:rPr>
              <a:t>Must use client-side storage to store persistent data</a:t>
            </a:r>
            <a:endParaRPr/>
          </a:p>
        </p:txBody>
      </p:sp>
      <p:sp>
        <p:nvSpPr>
          <p:cNvPr id="1122" name="Google Shape;1122;p96"/>
          <p:cNvSpPr txBox="1"/>
          <p:nvPr>
            <p:ph idx="8" type="subTitle"/>
          </p:nvPr>
        </p:nvSpPr>
        <p:spPr>
          <a:xfrm>
            <a:off x="-12250" y="2573500"/>
            <a:ext cx="8882100" cy="377100"/>
          </a:xfrm>
          <a:prstGeom prst="rect">
            <a:avLst/>
          </a:prstGeom>
        </p:spPr>
        <p:txBody>
          <a:bodyPr anchorCtr="0" anchor="ctr" bIns="0" lIns="1371600" spcFirstLastPara="1" rIns="457200" wrap="square" tIns="0">
            <a:noAutofit/>
          </a:bodyPr>
          <a:lstStyle/>
          <a:p>
            <a:pPr indent="0" lvl="0" marL="0" rtl="0" algn="l">
              <a:lnSpc>
                <a:spcPct val="100000"/>
              </a:lnSpc>
              <a:spcBef>
                <a:spcPts val="0"/>
              </a:spcBef>
              <a:spcAft>
                <a:spcPts val="0"/>
              </a:spcAft>
              <a:buNone/>
            </a:pPr>
            <a:r>
              <a:rPr lang="en">
                <a:solidFill>
                  <a:schemeClr val="dk1"/>
                </a:solidFill>
              </a:rPr>
              <a:t>Must have</a:t>
            </a:r>
            <a:r>
              <a:rPr lang="en">
                <a:solidFill>
                  <a:schemeClr val="dk1"/>
                </a:solidFill>
              </a:rPr>
              <a:t> </a:t>
            </a:r>
            <a:r>
              <a:rPr lang="en">
                <a:solidFill>
                  <a:schemeClr val="dk1"/>
                </a:solidFill>
              </a:rPr>
              <a:t>a polished UI</a:t>
            </a:r>
            <a:endParaRPr/>
          </a:p>
        </p:txBody>
      </p:sp>
      <p:sp>
        <p:nvSpPr>
          <p:cNvPr id="1123" name="Google Shape;1123;p96"/>
          <p:cNvSpPr txBox="1"/>
          <p:nvPr>
            <p:ph idx="9" type="subTitle"/>
          </p:nvPr>
        </p:nvSpPr>
        <p:spPr>
          <a:xfrm>
            <a:off x="-12300" y="1259000"/>
            <a:ext cx="8882100" cy="377100"/>
          </a:xfrm>
          <a:prstGeom prst="rect">
            <a:avLst/>
          </a:prstGeom>
        </p:spPr>
        <p:txBody>
          <a:bodyPr anchorCtr="0" anchor="ctr" bIns="0" lIns="1371600" spcFirstLastPara="1" rIns="457200" wrap="square" tIns="0">
            <a:noAutofit/>
          </a:bodyPr>
          <a:lstStyle/>
          <a:p>
            <a:pPr indent="0" lvl="0" marL="0" rtl="0" algn="l">
              <a:lnSpc>
                <a:spcPct val="100000"/>
              </a:lnSpc>
              <a:spcBef>
                <a:spcPts val="0"/>
              </a:spcBef>
              <a:spcAft>
                <a:spcPts val="0"/>
              </a:spcAft>
              <a:buNone/>
            </a:pPr>
            <a:r>
              <a:rPr lang="en">
                <a:solidFill>
                  <a:schemeClr val="dk1"/>
                </a:solidFill>
              </a:rPr>
              <a:t>Must use at least two server-side APIs</a:t>
            </a:r>
            <a:endParaRPr/>
          </a:p>
        </p:txBody>
      </p:sp>
      <p:sp>
        <p:nvSpPr>
          <p:cNvPr id="1124" name="Google Shape;1124;p96"/>
          <p:cNvSpPr txBox="1"/>
          <p:nvPr>
            <p:ph idx="13" type="subTitle"/>
          </p:nvPr>
        </p:nvSpPr>
        <p:spPr>
          <a:xfrm>
            <a:off x="-12300" y="1697125"/>
            <a:ext cx="8882100" cy="377100"/>
          </a:xfrm>
          <a:prstGeom prst="rect">
            <a:avLst/>
          </a:prstGeom>
        </p:spPr>
        <p:txBody>
          <a:bodyPr anchorCtr="0" anchor="ctr" bIns="0" lIns="1371600" spcFirstLastPara="1" rIns="457200" wrap="square" tIns="0">
            <a:noAutofit/>
          </a:bodyPr>
          <a:lstStyle/>
          <a:p>
            <a:pPr indent="0" lvl="0" marL="0" rtl="0" algn="l">
              <a:lnSpc>
                <a:spcPct val="100000"/>
              </a:lnSpc>
              <a:spcBef>
                <a:spcPts val="0"/>
              </a:spcBef>
              <a:spcAft>
                <a:spcPts val="0"/>
              </a:spcAft>
              <a:buNone/>
            </a:pPr>
            <a:r>
              <a:rPr lang="en">
                <a:solidFill>
                  <a:schemeClr val="dk1"/>
                </a:solidFill>
              </a:rPr>
              <a:t>Must use a CSS framework </a:t>
            </a:r>
            <a:r>
              <a:rPr i="1" lang="en">
                <a:solidFill>
                  <a:schemeClr val="dk1"/>
                </a:solidFill>
              </a:rPr>
              <a:t>other than</a:t>
            </a:r>
            <a:r>
              <a:rPr lang="en">
                <a:solidFill>
                  <a:schemeClr val="dk1"/>
                </a:solidFill>
              </a:rPr>
              <a:t> Bootstrap</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97"/>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daily scrum?</a:t>
            </a:r>
            <a:endParaRPr/>
          </a:p>
        </p:txBody>
      </p:sp>
      <p:sp>
        <p:nvSpPr>
          <p:cNvPr id="1130" name="Google Shape;1130;p9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6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91" name="Google Shape;691;p62"/>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How do we carefully plan a project?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9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Presentation Requirements</a:t>
            </a:r>
            <a:endParaRPr>
              <a:solidFill>
                <a:schemeClr val="dk1"/>
              </a:solidFill>
            </a:endParaRPr>
          </a:p>
          <a:p>
            <a:pPr indent="0" lvl="0" marL="0" rtl="0" algn="l">
              <a:spcBef>
                <a:spcPts val="0"/>
              </a:spcBef>
              <a:spcAft>
                <a:spcPts val="0"/>
              </a:spcAft>
              <a:buNone/>
            </a:pPr>
            <a:r>
              <a:t/>
            </a:r>
            <a:endParaRPr/>
          </a:p>
        </p:txBody>
      </p:sp>
      <p:sp>
        <p:nvSpPr>
          <p:cNvPr id="1136" name="Google Shape;1136;p9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You will be responsible for preparing a formal, 10-minute presentation that covers the following: </a:t>
            </a:r>
            <a:endParaRPr sz="1400">
              <a:solidFill>
                <a:schemeClr val="dk1"/>
              </a:solidFill>
            </a:endParaRPr>
          </a:p>
          <a:p>
            <a:pPr indent="0" lvl="0" marL="0" rtl="0" algn="l">
              <a:spcBef>
                <a:spcPts val="0"/>
              </a:spcBef>
              <a:spcAft>
                <a:spcPts val="0"/>
              </a:spcAft>
              <a:buNone/>
            </a:pPr>
            <a:r>
              <a:t/>
            </a:r>
            <a:endParaRPr/>
          </a:p>
        </p:txBody>
      </p:sp>
      <p:graphicFrame>
        <p:nvGraphicFramePr>
          <p:cNvPr id="1137" name="Google Shape;1137;p98"/>
          <p:cNvGraphicFramePr/>
          <p:nvPr/>
        </p:nvGraphicFramePr>
        <p:xfrm>
          <a:off x="491475" y="1106850"/>
          <a:ext cx="3000000" cy="3000000"/>
        </p:xfrm>
        <a:graphic>
          <a:graphicData uri="http://schemas.openxmlformats.org/drawingml/2006/table">
            <a:tbl>
              <a:tblPr>
                <a:noFill/>
                <a:tableStyleId>{B6F78E60-7471-4A17-B9E1-DD50000C73B1}</a:tableStyleId>
              </a:tblPr>
              <a:tblGrid>
                <a:gridCol w="1877150"/>
                <a:gridCol w="6134750"/>
              </a:tblGrid>
              <a:tr h="580625">
                <a:tc>
                  <a:txBody>
                    <a:bodyPr/>
                    <a:lstStyle/>
                    <a:p>
                      <a:pPr indent="0" lvl="0" marL="0" rtl="0" algn="r">
                        <a:lnSpc>
                          <a:spcPct val="115000"/>
                        </a:lnSpc>
                        <a:spcBef>
                          <a:spcPts val="0"/>
                        </a:spcBef>
                        <a:spcAft>
                          <a:spcPts val="0"/>
                        </a:spcAft>
                        <a:buNone/>
                      </a:pPr>
                      <a:r>
                        <a:rPr b="1" lang="en" sz="1300">
                          <a:solidFill>
                            <a:srgbClr val="FFFFFF"/>
                          </a:solidFill>
                          <a:latin typeface="Roboto"/>
                          <a:ea typeface="Roboto"/>
                          <a:cs typeface="Roboto"/>
                          <a:sym typeface="Roboto"/>
                        </a:rPr>
                        <a:t>Elevator pitch</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lnSpc>
                          <a:spcPct val="115000"/>
                        </a:lnSpc>
                        <a:spcBef>
                          <a:spcPts val="0"/>
                        </a:spcBef>
                        <a:spcAft>
                          <a:spcPts val="0"/>
                        </a:spcAft>
                        <a:buNone/>
                      </a:pPr>
                      <a:r>
                        <a:rPr lang="en" sz="1300">
                          <a:solidFill>
                            <a:schemeClr val="dk1"/>
                          </a:solidFill>
                          <a:latin typeface="Roboto"/>
                          <a:ea typeface="Roboto"/>
                          <a:cs typeface="Roboto"/>
                          <a:sym typeface="Roboto"/>
                        </a:rPr>
                        <a:t>A one minute description of your application</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80625">
                <a:tc>
                  <a:txBody>
                    <a:bodyPr/>
                    <a:lstStyle/>
                    <a:p>
                      <a:pPr indent="0" lvl="0" marL="0" rtl="0" algn="r">
                        <a:lnSpc>
                          <a:spcPct val="115000"/>
                        </a:lnSpc>
                        <a:spcBef>
                          <a:spcPts val="0"/>
                        </a:spcBef>
                        <a:spcAft>
                          <a:spcPts val="0"/>
                        </a:spcAft>
                        <a:buNone/>
                      </a:pPr>
                      <a:r>
                        <a:rPr b="1" lang="en" sz="1300">
                          <a:solidFill>
                            <a:srgbClr val="FFFFFF"/>
                          </a:solidFill>
                          <a:latin typeface="Roboto"/>
                          <a:ea typeface="Roboto"/>
                          <a:cs typeface="Roboto"/>
                          <a:sym typeface="Roboto"/>
                        </a:rPr>
                        <a:t>Concept</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lnSpc>
                          <a:spcPct val="115000"/>
                        </a:lnSpc>
                        <a:spcBef>
                          <a:spcPts val="0"/>
                        </a:spcBef>
                        <a:spcAft>
                          <a:spcPts val="0"/>
                        </a:spcAft>
                        <a:buNone/>
                      </a:pPr>
                      <a:r>
                        <a:rPr lang="en" sz="1300">
                          <a:solidFill>
                            <a:schemeClr val="dk1"/>
                          </a:solidFill>
                          <a:latin typeface="Roboto"/>
                          <a:ea typeface="Roboto"/>
                          <a:cs typeface="Roboto"/>
                          <a:sym typeface="Roboto"/>
                        </a:rPr>
                        <a:t>What is your user story? What was your motivation for development?</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5700">
                <a:tc>
                  <a:txBody>
                    <a:bodyPr/>
                    <a:lstStyle/>
                    <a:p>
                      <a:pPr indent="0" lvl="0" marL="0" rtl="0" algn="r">
                        <a:lnSpc>
                          <a:spcPct val="115000"/>
                        </a:lnSpc>
                        <a:spcBef>
                          <a:spcPts val="0"/>
                        </a:spcBef>
                        <a:spcAft>
                          <a:spcPts val="0"/>
                        </a:spcAft>
                        <a:buNone/>
                      </a:pPr>
                      <a:r>
                        <a:rPr b="1" lang="en" sz="1300">
                          <a:solidFill>
                            <a:srgbClr val="043461"/>
                          </a:solidFill>
                          <a:latin typeface="Roboto"/>
                          <a:ea typeface="Roboto"/>
                          <a:cs typeface="Roboto"/>
                          <a:sym typeface="Roboto"/>
                        </a:rPr>
                        <a:t>Process</a:t>
                      </a:r>
                      <a:endParaRPr b="1">
                        <a:solidFill>
                          <a:srgbClr val="043461"/>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lnSpc>
                          <a:spcPct val="115000"/>
                        </a:lnSpc>
                        <a:spcBef>
                          <a:spcPts val="0"/>
                        </a:spcBef>
                        <a:spcAft>
                          <a:spcPts val="0"/>
                        </a:spcAft>
                        <a:buNone/>
                      </a:pPr>
                      <a:r>
                        <a:rPr lang="en" sz="1300">
                          <a:solidFill>
                            <a:schemeClr val="dk1"/>
                          </a:solidFill>
                          <a:latin typeface="Roboto"/>
                          <a:ea typeface="Roboto"/>
                          <a:cs typeface="Roboto"/>
                          <a:sym typeface="Roboto"/>
                        </a:rPr>
                        <a:t>What were the technologies used? How were tasks and roles broken down and assigned? What challenges did you encounter? What were your successes?</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80625">
                <a:tc>
                  <a:txBody>
                    <a:bodyPr/>
                    <a:lstStyle/>
                    <a:p>
                      <a:pPr indent="0" lvl="0" marL="0" rtl="0" algn="r">
                        <a:lnSpc>
                          <a:spcPct val="115000"/>
                        </a:lnSpc>
                        <a:spcBef>
                          <a:spcPts val="0"/>
                        </a:spcBef>
                        <a:spcAft>
                          <a:spcPts val="0"/>
                        </a:spcAft>
                        <a:buNone/>
                      </a:pPr>
                      <a:r>
                        <a:rPr b="1" lang="en" sz="1300">
                          <a:solidFill>
                            <a:srgbClr val="043461"/>
                          </a:solidFill>
                          <a:latin typeface="Roboto"/>
                          <a:ea typeface="Roboto"/>
                          <a:cs typeface="Roboto"/>
                          <a:sym typeface="Roboto"/>
                        </a:rPr>
                        <a:t>Demo</a:t>
                      </a:r>
                      <a:endParaRPr b="1">
                        <a:solidFill>
                          <a:srgbClr val="043461"/>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lnSpc>
                          <a:spcPct val="115000"/>
                        </a:lnSpc>
                        <a:spcBef>
                          <a:spcPts val="0"/>
                        </a:spcBef>
                        <a:spcAft>
                          <a:spcPts val="0"/>
                        </a:spcAft>
                        <a:buNone/>
                      </a:pPr>
                      <a:r>
                        <a:rPr lang="en" sz="1300">
                          <a:solidFill>
                            <a:schemeClr val="dk1"/>
                          </a:solidFill>
                          <a:latin typeface="Roboto"/>
                          <a:ea typeface="Roboto"/>
                          <a:cs typeface="Roboto"/>
                          <a:sym typeface="Roboto"/>
                        </a:rPr>
                        <a:t>Show your stuff!</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390800">
                <a:tc>
                  <a:txBody>
                    <a:bodyPr/>
                    <a:lstStyle/>
                    <a:p>
                      <a:pPr indent="0" lvl="0" marL="0" rtl="0" algn="r">
                        <a:lnSpc>
                          <a:spcPct val="115000"/>
                        </a:lnSpc>
                        <a:spcBef>
                          <a:spcPts val="0"/>
                        </a:spcBef>
                        <a:spcAft>
                          <a:spcPts val="0"/>
                        </a:spcAft>
                        <a:buNone/>
                      </a:pPr>
                      <a:r>
                        <a:rPr b="1" lang="en" sz="1300">
                          <a:solidFill>
                            <a:srgbClr val="043461"/>
                          </a:solidFill>
                          <a:latin typeface="Roboto"/>
                          <a:ea typeface="Roboto"/>
                          <a:cs typeface="Roboto"/>
                          <a:sym typeface="Roboto"/>
                        </a:rPr>
                        <a:t>Directions</a:t>
                      </a:r>
                      <a:endParaRPr b="1">
                        <a:solidFill>
                          <a:srgbClr val="043461"/>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lnSpc>
                          <a:spcPct val="115000"/>
                        </a:lnSpc>
                        <a:spcBef>
                          <a:spcPts val="0"/>
                        </a:spcBef>
                        <a:spcAft>
                          <a:spcPts val="0"/>
                        </a:spcAft>
                        <a:buNone/>
                      </a:pPr>
                      <a:r>
                        <a:rPr lang="en" sz="1300">
                          <a:solidFill>
                            <a:schemeClr val="dk1"/>
                          </a:solidFill>
                          <a:latin typeface="Roboto"/>
                          <a:ea typeface="Roboto"/>
                          <a:cs typeface="Roboto"/>
                          <a:sym typeface="Roboto"/>
                        </a:rPr>
                        <a:t>For Future Development</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463450">
                <a:tc>
                  <a:txBody>
                    <a:bodyPr/>
                    <a:lstStyle/>
                    <a:p>
                      <a:pPr indent="0" lvl="0" marL="0" rtl="0" algn="r">
                        <a:lnSpc>
                          <a:spcPct val="115000"/>
                        </a:lnSpc>
                        <a:spcBef>
                          <a:spcPts val="0"/>
                        </a:spcBef>
                        <a:spcAft>
                          <a:spcPts val="0"/>
                        </a:spcAft>
                        <a:buNone/>
                      </a:pPr>
                      <a:r>
                        <a:rPr b="1" lang="en" sz="1300">
                          <a:solidFill>
                            <a:srgbClr val="043461"/>
                          </a:solidFill>
                          <a:latin typeface="Roboto"/>
                          <a:ea typeface="Roboto"/>
                          <a:cs typeface="Roboto"/>
                          <a:sym typeface="Roboto"/>
                        </a:rPr>
                        <a:t>Links</a:t>
                      </a:r>
                      <a:endParaRPr b="1">
                        <a:solidFill>
                          <a:srgbClr val="043461"/>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lnSpc>
                          <a:spcPct val="115000"/>
                        </a:lnSpc>
                        <a:spcBef>
                          <a:spcPts val="0"/>
                        </a:spcBef>
                        <a:spcAft>
                          <a:spcPts val="0"/>
                        </a:spcAft>
                        <a:buNone/>
                      </a:pPr>
                      <a:r>
                        <a:rPr lang="en" sz="1300">
                          <a:solidFill>
                            <a:schemeClr val="dk1"/>
                          </a:solidFill>
                          <a:latin typeface="Roboto"/>
                          <a:ea typeface="Roboto"/>
                          <a:cs typeface="Roboto"/>
                          <a:sym typeface="Roboto"/>
                        </a:rPr>
                        <a:t>To the deployed application and the GitHub repository</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99"/>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daily scrum?</a:t>
            </a:r>
            <a:endParaRPr/>
          </a:p>
        </p:txBody>
      </p:sp>
      <p:sp>
        <p:nvSpPr>
          <p:cNvPr id="1143" name="Google Shape;1143;p9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0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Grading Requirements</a:t>
            </a:r>
            <a:endParaRPr>
              <a:solidFill>
                <a:schemeClr val="dk1"/>
              </a:solidFill>
            </a:endParaRPr>
          </a:p>
          <a:p>
            <a:pPr indent="0" lvl="0" marL="0" rtl="0" algn="l">
              <a:spcBef>
                <a:spcPts val="0"/>
              </a:spcBef>
              <a:spcAft>
                <a:spcPts val="0"/>
              </a:spcAft>
              <a:buNone/>
            </a:pPr>
            <a:r>
              <a:t/>
            </a:r>
            <a:endParaRPr/>
          </a:p>
        </p:txBody>
      </p:sp>
      <p:sp>
        <p:nvSpPr>
          <p:cNvPr id="1149" name="Google Shape;1149;p10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50" name="Google Shape;1150;p100"/>
          <p:cNvSpPr/>
          <p:nvPr/>
        </p:nvSpPr>
        <p:spPr>
          <a:xfrm>
            <a:off x="1075033" y="1173250"/>
            <a:ext cx="7708800" cy="4605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Technical Acceptance Criteria   </a:t>
            </a:r>
            <a:endParaRPr sz="1600">
              <a:solidFill>
                <a:schemeClr val="dk1"/>
              </a:solidFill>
              <a:latin typeface="Roboto"/>
              <a:ea typeface="Roboto"/>
              <a:cs typeface="Roboto"/>
              <a:sym typeface="Roboto"/>
            </a:endParaRPr>
          </a:p>
        </p:txBody>
      </p:sp>
      <p:sp>
        <p:nvSpPr>
          <p:cNvPr id="1151" name="Google Shape;1151;p100"/>
          <p:cNvSpPr/>
          <p:nvPr/>
        </p:nvSpPr>
        <p:spPr>
          <a:xfrm>
            <a:off x="1064874" y="1693687"/>
            <a:ext cx="7708800" cy="4605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Concept</a:t>
            </a:r>
            <a:endParaRPr sz="1600">
              <a:solidFill>
                <a:schemeClr val="dk1"/>
              </a:solidFill>
              <a:latin typeface="Roboto"/>
              <a:ea typeface="Roboto"/>
              <a:cs typeface="Roboto"/>
              <a:sym typeface="Roboto"/>
            </a:endParaRPr>
          </a:p>
        </p:txBody>
      </p:sp>
      <p:sp>
        <p:nvSpPr>
          <p:cNvPr id="1152" name="Google Shape;1152;p100"/>
          <p:cNvSpPr/>
          <p:nvPr/>
        </p:nvSpPr>
        <p:spPr>
          <a:xfrm>
            <a:off x="1064874" y="2205243"/>
            <a:ext cx="7708800" cy="4605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Deployment</a:t>
            </a:r>
            <a:endParaRPr sz="1600">
              <a:solidFill>
                <a:schemeClr val="dk1"/>
              </a:solidFill>
              <a:latin typeface="Roboto"/>
              <a:ea typeface="Roboto"/>
              <a:cs typeface="Roboto"/>
              <a:sym typeface="Roboto"/>
            </a:endParaRPr>
          </a:p>
        </p:txBody>
      </p:sp>
      <p:sp>
        <p:nvSpPr>
          <p:cNvPr id="1153" name="Google Shape;1153;p100"/>
          <p:cNvSpPr/>
          <p:nvPr/>
        </p:nvSpPr>
        <p:spPr>
          <a:xfrm>
            <a:off x="1064874" y="2718586"/>
            <a:ext cx="7708800" cy="4605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Repository Quality</a:t>
            </a:r>
            <a:endParaRPr sz="1600">
              <a:solidFill>
                <a:schemeClr val="dk1"/>
              </a:solidFill>
              <a:latin typeface="Roboto"/>
              <a:ea typeface="Roboto"/>
              <a:cs typeface="Roboto"/>
              <a:sym typeface="Roboto"/>
            </a:endParaRPr>
          </a:p>
        </p:txBody>
      </p:sp>
      <p:sp>
        <p:nvSpPr>
          <p:cNvPr id="1154" name="Google Shape;1154;p100"/>
          <p:cNvSpPr/>
          <p:nvPr/>
        </p:nvSpPr>
        <p:spPr>
          <a:xfrm>
            <a:off x="1077488" y="3231929"/>
            <a:ext cx="7708800" cy="4605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Application Quality</a:t>
            </a:r>
            <a:endParaRPr sz="1600">
              <a:solidFill>
                <a:schemeClr val="dk1"/>
              </a:solidFill>
              <a:latin typeface="Roboto"/>
              <a:ea typeface="Roboto"/>
              <a:cs typeface="Roboto"/>
              <a:sym typeface="Roboto"/>
            </a:endParaRPr>
          </a:p>
        </p:txBody>
      </p:sp>
      <p:sp>
        <p:nvSpPr>
          <p:cNvPr id="1155" name="Google Shape;1155;p100"/>
          <p:cNvSpPr/>
          <p:nvPr/>
        </p:nvSpPr>
        <p:spPr>
          <a:xfrm>
            <a:off x="396349" y="1216055"/>
            <a:ext cx="551197" cy="18702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56" name="Google Shape;1156;p100"/>
          <p:cNvSpPr/>
          <p:nvPr/>
        </p:nvSpPr>
        <p:spPr>
          <a:xfrm flipH="1" rot="10800000">
            <a:off x="396349" y="1422487"/>
            <a:ext cx="551197" cy="18702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57" name="Google Shape;1157;p100"/>
          <p:cNvSpPr/>
          <p:nvPr/>
        </p:nvSpPr>
        <p:spPr>
          <a:xfrm>
            <a:off x="396349" y="1723618"/>
            <a:ext cx="551197" cy="18702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58" name="Google Shape;1158;p100"/>
          <p:cNvSpPr/>
          <p:nvPr/>
        </p:nvSpPr>
        <p:spPr>
          <a:xfrm flipH="1" rot="10800000">
            <a:off x="396349" y="1930049"/>
            <a:ext cx="551197" cy="18702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59" name="Google Shape;1159;p100"/>
          <p:cNvSpPr/>
          <p:nvPr/>
        </p:nvSpPr>
        <p:spPr>
          <a:xfrm>
            <a:off x="396349" y="2254125"/>
            <a:ext cx="551197" cy="18702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60" name="Google Shape;1160;p100"/>
          <p:cNvSpPr/>
          <p:nvPr/>
        </p:nvSpPr>
        <p:spPr>
          <a:xfrm flipH="1" rot="10800000">
            <a:off x="396349" y="2460557"/>
            <a:ext cx="551197" cy="18702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61" name="Google Shape;1161;p100"/>
          <p:cNvSpPr/>
          <p:nvPr/>
        </p:nvSpPr>
        <p:spPr>
          <a:xfrm>
            <a:off x="396349" y="2760789"/>
            <a:ext cx="551197" cy="18702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62" name="Google Shape;1162;p100"/>
          <p:cNvSpPr/>
          <p:nvPr/>
        </p:nvSpPr>
        <p:spPr>
          <a:xfrm flipH="1" rot="10800000">
            <a:off x="396349" y="2967221"/>
            <a:ext cx="551197" cy="18702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63" name="Google Shape;1163;p100"/>
          <p:cNvSpPr/>
          <p:nvPr/>
        </p:nvSpPr>
        <p:spPr>
          <a:xfrm>
            <a:off x="396349" y="3267453"/>
            <a:ext cx="551197" cy="18702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64" name="Google Shape;1164;p100"/>
          <p:cNvSpPr/>
          <p:nvPr/>
        </p:nvSpPr>
        <p:spPr>
          <a:xfrm flipH="1" rot="10800000">
            <a:off x="396349" y="3473885"/>
            <a:ext cx="551197" cy="18702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65" name="Google Shape;1165;p100"/>
          <p:cNvSpPr/>
          <p:nvPr/>
        </p:nvSpPr>
        <p:spPr>
          <a:xfrm>
            <a:off x="1064149" y="3745282"/>
            <a:ext cx="7708800" cy="4605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Presentation</a:t>
            </a:r>
            <a:endParaRPr sz="1600">
              <a:solidFill>
                <a:schemeClr val="dk1"/>
              </a:solidFill>
              <a:latin typeface="Roboto"/>
              <a:ea typeface="Roboto"/>
              <a:cs typeface="Roboto"/>
              <a:sym typeface="Roboto"/>
            </a:endParaRPr>
          </a:p>
        </p:txBody>
      </p:sp>
      <p:sp>
        <p:nvSpPr>
          <p:cNvPr id="1166" name="Google Shape;1166;p100"/>
          <p:cNvSpPr/>
          <p:nvPr/>
        </p:nvSpPr>
        <p:spPr>
          <a:xfrm>
            <a:off x="1076763" y="4258625"/>
            <a:ext cx="7708800" cy="4605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Collaboration</a:t>
            </a:r>
            <a:endParaRPr sz="1600">
              <a:solidFill>
                <a:schemeClr val="dk1"/>
              </a:solidFill>
              <a:latin typeface="Roboto"/>
              <a:ea typeface="Roboto"/>
              <a:cs typeface="Roboto"/>
              <a:sym typeface="Roboto"/>
            </a:endParaRPr>
          </a:p>
        </p:txBody>
      </p:sp>
      <p:sp>
        <p:nvSpPr>
          <p:cNvPr id="1167" name="Google Shape;1167;p100"/>
          <p:cNvSpPr/>
          <p:nvPr/>
        </p:nvSpPr>
        <p:spPr>
          <a:xfrm>
            <a:off x="395825" y="3787486"/>
            <a:ext cx="551197" cy="18702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68" name="Google Shape;1168;p100"/>
          <p:cNvSpPr/>
          <p:nvPr/>
        </p:nvSpPr>
        <p:spPr>
          <a:xfrm flipH="1" rot="10800000">
            <a:off x="395825" y="3993918"/>
            <a:ext cx="551197" cy="18702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69" name="Google Shape;1169;p100"/>
          <p:cNvSpPr/>
          <p:nvPr/>
        </p:nvSpPr>
        <p:spPr>
          <a:xfrm>
            <a:off x="395825" y="4294151"/>
            <a:ext cx="551197" cy="18702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70" name="Google Shape;1170;p100"/>
          <p:cNvSpPr/>
          <p:nvPr/>
        </p:nvSpPr>
        <p:spPr>
          <a:xfrm flipH="1" rot="10800000">
            <a:off x="395825" y="4500582"/>
            <a:ext cx="551197" cy="18702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71" name="Google Shape;1171;p10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Your project will be evaluated on the following:</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10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API Suggestions</a:t>
            </a:r>
            <a:endParaRPr>
              <a:solidFill>
                <a:schemeClr val="dk1"/>
              </a:solidFill>
            </a:endParaRPr>
          </a:p>
          <a:p>
            <a:pPr indent="0" lvl="0" marL="0" rtl="0" algn="l">
              <a:spcBef>
                <a:spcPts val="0"/>
              </a:spcBef>
              <a:spcAft>
                <a:spcPts val="0"/>
              </a:spcAft>
              <a:buNone/>
            </a:pPr>
            <a:r>
              <a:t/>
            </a:r>
            <a:endParaRPr/>
          </a:p>
        </p:txBody>
      </p:sp>
      <p:sp>
        <p:nvSpPr>
          <p:cNvPr id="1177" name="Google Shape;1177;p10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Stick to APIs that do all of the following:</a:t>
            </a:r>
            <a:endParaRPr>
              <a:solidFill>
                <a:schemeClr val="dk1"/>
              </a:solidFill>
            </a:endParaRPr>
          </a:p>
          <a:p>
            <a:pPr indent="0" lvl="0" marL="0" rtl="0" algn="l">
              <a:spcBef>
                <a:spcPts val="0"/>
              </a:spcBef>
              <a:spcAft>
                <a:spcPts val="0"/>
              </a:spcAft>
              <a:buNone/>
            </a:pPr>
            <a:r>
              <a:t/>
            </a:r>
            <a:endParaRPr/>
          </a:p>
        </p:txBody>
      </p:sp>
      <p:sp>
        <p:nvSpPr>
          <p:cNvPr id="1178" name="Google Shape;1178;p101"/>
          <p:cNvSpPr txBox="1"/>
          <p:nvPr>
            <p:ph idx="7"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79" name="Google Shape;1179;p101"/>
          <p:cNvSpPr txBox="1"/>
          <p:nvPr>
            <p:ph idx="2" type="subTitle"/>
          </p:nvPr>
        </p:nvSpPr>
        <p:spPr>
          <a:xfrm>
            <a:off x="-755" y="1319425"/>
            <a:ext cx="85884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600">
                <a:solidFill>
                  <a:schemeClr val="dk1"/>
                </a:solidFill>
              </a:rPr>
              <a:t>Allow cross-origin resource sharing (CORS)</a:t>
            </a:r>
            <a:endParaRPr/>
          </a:p>
        </p:txBody>
      </p:sp>
      <p:sp>
        <p:nvSpPr>
          <p:cNvPr id="1180" name="Google Shape;1180;p101"/>
          <p:cNvSpPr txBox="1"/>
          <p:nvPr>
            <p:ph idx="3" type="subTitle"/>
          </p:nvPr>
        </p:nvSpPr>
        <p:spPr>
          <a:xfrm>
            <a:off x="-12183" y="2004950"/>
            <a:ext cx="85884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600">
                <a:solidFill>
                  <a:schemeClr val="dk1"/>
                </a:solidFill>
              </a:rPr>
              <a:t>Require simple or no authentication</a:t>
            </a:r>
            <a:endParaRPr/>
          </a:p>
        </p:txBody>
      </p:sp>
      <p:sp>
        <p:nvSpPr>
          <p:cNvPr id="1181" name="Google Shape;1181;p101"/>
          <p:cNvSpPr txBox="1"/>
          <p:nvPr>
            <p:ph idx="4" type="subTitle"/>
          </p:nvPr>
        </p:nvSpPr>
        <p:spPr>
          <a:xfrm>
            <a:off x="-685" y="2695275"/>
            <a:ext cx="85884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solidFill>
                  <a:schemeClr val="dk1"/>
                </a:solidFill>
              </a:rPr>
              <a:t>R</a:t>
            </a:r>
            <a:r>
              <a:rPr lang="en" sz="1600">
                <a:solidFill>
                  <a:schemeClr val="dk1"/>
                </a:solidFill>
              </a:rPr>
              <a:t>eturn</a:t>
            </a:r>
            <a:r>
              <a:rPr lang="en" sz="1600">
                <a:solidFill>
                  <a:schemeClr val="dk1"/>
                </a:solidFill>
              </a:rPr>
              <a:t> a JSON response</a:t>
            </a:r>
            <a:endParaRPr/>
          </a:p>
        </p:txBody>
      </p:sp>
      <p:sp>
        <p:nvSpPr>
          <p:cNvPr id="1182" name="Google Shape;1182;p101"/>
          <p:cNvSpPr txBox="1"/>
          <p:nvPr>
            <p:ph idx="5" type="subTitle"/>
          </p:nvPr>
        </p:nvSpPr>
        <p:spPr>
          <a:xfrm>
            <a:off x="-12300" y="3385575"/>
            <a:ext cx="85884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solidFill>
                  <a:schemeClr val="dk1"/>
                </a:solidFill>
              </a:rPr>
              <a:t>Are well-documented</a:t>
            </a:r>
            <a:endParaRPr/>
          </a:p>
        </p:txBody>
      </p:sp>
      <p:sp>
        <p:nvSpPr>
          <p:cNvPr id="1183" name="Google Shape;1183;p101"/>
          <p:cNvSpPr txBox="1"/>
          <p:nvPr>
            <p:ph idx="6" type="subTitle"/>
          </p:nvPr>
        </p:nvSpPr>
        <p:spPr>
          <a:xfrm>
            <a:off x="-779" y="4078300"/>
            <a:ext cx="85884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600">
                <a:solidFill>
                  <a:schemeClr val="dk1"/>
                </a:solidFill>
              </a:rPr>
              <a:t>For a list of free APIs see: </a:t>
            </a:r>
            <a:r>
              <a:rPr lang="en" sz="1600" u="sng">
                <a:solidFill>
                  <a:schemeClr val="hlink"/>
                </a:solidFill>
                <a:hlinkClick r:id="rId3"/>
              </a:rPr>
              <a:t>API Resources Blog Post on Full-Stack Blog</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10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Today’s Project Checklist</a:t>
            </a:r>
            <a:endParaRPr>
              <a:solidFill>
                <a:schemeClr val="dk1"/>
              </a:solidFill>
            </a:endParaRPr>
          </a:p>
          <a:p>
            <a:pPr indent="0" lvl="0" marL="0" rtl="0" algn="l">
              <a:spcBef>
                <a:spcPts val="0"/>
              </a:spcBef>
              <a:spcAft>
                <a:spcPts val="0"/>
              </a:spcAft>
              <a:buNone/>
            </a:pPr>
            <a:r>
              <a:t/>
            </a:r>
            <a:endParaRPr/>
          </a:p>
        </p:txBody>
      </p:sp>
      <p:sp>
        <p:nvSpPr>
          <p:cNvPr id="1189" name="Google Shape;1189;p10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Create a one page proposal that contains the following: </a:t>
            </a:r>
            <a:endParaRPr/>
          </a:p>
        </p:txBody>
      </p:sp>
      <p:sp>
        <p:nvSpPr>
          <p:cNvPr id="1190" name="Google Shape;1190;p10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91" name="Google Shape;1191;p102"/>
          <p:cNvSpPr/>
          <p:nvPr/>
        </p:nvSpPr>
        <p:spPr>
          <a:xfrm>
            <a:off x="1181875" y="1173250"/>
            <a:ext cx="7555200" cy="534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Project title </a:t>
            </a:r>
            <a:endParaRPr sz="1600">
              <a:solidFill>
                <a:schemeClr val="dk1"/>
              </a:solidFill>
              <a:latin typeface="Roboto"/>
              <a:ea typeface="Roboto"/>
              <a:cs typeface="Roboto"/>
              <a:sym typeface="Roboto"/>
            </a:endParaRPr>
          </a:p>
        </p:txBody>
      </p:sp>
      <p:sp>
        <p:nvSpPr>
          <p:cNvPr id="1192" name="Google Shape;1192;p102"/>
          <p:cNvSpPr/>
          <p:nvPr/>
        </p:nvSpPr>
        <p:spPr>
          <a:xfrm>
            <a:off x="1171911" y="1777047"/>
            <a:ext cx="7566000" cy="534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Project description</a:t>
            </a:r>
            <a:endParaRPr sz="1600">
              <a:solidFill>
                <a:schemeClr val="dk1"/>
              </a:solidFill>
              <a:latin typeface="Roboto"/>
              <a:ea typeface="Roboto"/>
              <a:cs typeface="Roboto"/>
              <a:sym typeface="Roboto"/>
            </a:endParaRPr>
          </a:p>
        </p:txBody>
      </p:sp>
      <p:sp>
        <p:nvSpPr>
          <p:cNvPr id="1193" name="Google Shape;1193;p102"/>
          <p:cNvSpPr/>
          <p:nvPr/>
        </p:nvSpPr>
        <p:spPr>
          <a:xfrm>
            <a:off x="1171911" y="2370540"/>
            <a:ext cx="7566000" cy="534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User story</a:t>
            </a:r>
            <a:endParaRPr sz="1600">
              <a:solidFill>
                <a:schemeClr val="dk1"/>
              </a:solidFill>
              <a:latin typeface="Roboto"/>
              <a:ea typeface="Roboto"/>
              <a:cs typeface="Roboto"/>
              <a:sym typeface="Roboto"/>
            </a:endParaRPr>
          </a:p>
        </p:txBody>
      </p:sp>
      <p:sp>
        <p:nvSpPr>
          <p:cNvPr id="1194" name="Google Shape;1194;p102"/>
          <p:cNvSpPr/>
          <p:nvPr/>
        </p:nvSpPr>
        <p:spPr>
          <a:xfrm>
            <a:off x="1171911" y="2966106"/>
            <a:ext cx="7566000" cy="534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Wireframe or sketch of the design</a:t>
            </a:r>
            <a:endParaRPr sz="1600">
              <a:solidFill>
                <a:schemeClr val="dk1"/>
              </a:solidFill>
              <a:latin typeface="Roboto"/>
              <a:ea typeface="Roboto"/>
              <a:cs typeface="Roboto"/>
              <a:sym typeface="Roboto"/>
            </a:endParaRPr>
          </a:p>
        </p:txBody>
      </p:sp>
      <p:sp>
        <p:nvSpPr>
          <p:cNvPr id="1195" name="Google Shape;1195;p102"/>
          <p:cNvSpPr/>
          <p:nvPr/>
        </p:nvSpPr>
        <p:spPr>
          <a:xfrm>
            <a:off x="1184292" y="3561673"/>
            <a:ext cx="7566000" cy="534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APIs to be used</a:t>
            </a:r>
            <a:endParaRPr sz="1600">
              <a:solidFill>
                <a:schemeClr val="dk1"/>
              </a:solidFill>
              <a:latin typeface="Roboto"/>
              <a:ea typeface="Roboto"/>
              <a:cs typeface="Roboto"/>
              <a:sym typeface="Roboto"/>
            </a:endParaRPr>
          </a:p>
        </p:txBody>
      </p:sp>
      <p:sp>
        <p:nvSpPr>
          <p:cNvPr id="1196" name="Google Shape;1196;p102"/>
          <p:cNvSpPr/>
          <p:nvPr/>
        </p:nvSpPr>
        <p:spPr>
          <a:xfrm>
            <a:off x="396433" y="1222911"/>
            <a:ext cx="639485" cy="216994"/>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97" name="Google Shape;1197;p102"/>
          <p:cNvSpPr/>
          <p:nvPr/>
        </p:nvSpPr>
        <p:spPr>
          <a:xfrm flipH="1" rot="10800000">
            <a:off x="396433" y="1462401"/>
            <a:ext cx="639485" cy="216994"/>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98" name="Google Shape;1198;p102"/>
          <p:cNvSpPr/>
          <p:nvPr/>
        </p:nvSpPr>
        <p:spPr>
          <a:xfrm>
            <a:off x="396433" y="1811775"/>
            <a:ext cx="639485" cy="216994"/>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99" name="Google Shape;1199;p102"/>
          <p:cNvSpPr/>
          <p:nvPr/>
        </p:nvSpPr>
        <p:spPr>
          <a:xfrm flipH="1" rot="10800000">
            <a:off x="396433" y="2051265"/>
            <a:ext cx="639485" cy="216994"/>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200" name="Google Shape;1200;p102"/>
          <p:cNvSpPr/>
          <p:nvPr/>
        </p:nvSpPr>
        <p:spPr>
          <a:xfrm>
            <a:off x="396433" y="2427259"/>
            <a:ext cx="639485" cy="216994"/>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201" name="Google Shape;1201;p102"/>
          <p:cNvSpPr/>
          <p:nvPr/>
        </p:nvSpPr>
        <p:spPr>
          <a:xfrm flipH="1" rot="10800000">
            <a:off x="396433" y="2666749"/>
            <a:ext cx="639485" cy="216994"/>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202" name="Google Shape;1202;p102"/>
          <p:cNvSpPr/>
          <p:nvPr/>
        </p:nvSpPr>
        <p:spPr>
          <a:xfrm>
            <a:off x="396433" y="3015081"/>
            <a:ext cx="639485" cy="216994"/>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203" name="Google Shape;1203;p102"/>
          <p:cNvSpPr/>
          <p:nvPr/>
        </p:nvSpPr>
        <p:spPr>
          <a:xfrm flipH="1" rot="10800000">
            <a:off x="396433" y="3254570"/>
            <a:ext cx="639485" cy="216994"/>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204" name="Google Shape;1204;p102"/>
          <p:cNvSpPr/>
          <p:nvPr/>
        </p:nvSpPr>
        <p:spPr>
          <a:xfrm>
            <a:off x="396433" y="3602902"/>
            <a:ext cx="639485" cy="216994"/>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205" name="Google Shape;1205;p102"/>
          <p:cNvSpPr/>
          <p:nvPr/>
        </p:nvSpPr>
        <p:spPr>
          <a:xfrm flipH="1" rot="10800000">
            <a:off x="396433" y="3842392"/>
            <a:ext cx="639485" cy="216994"/>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206" name="Google Shape;1206;p102"/>
          <p:cNvSpPr/>
          <p:nvPr/>
        </p:nvSpPr>
        <p:spPr>
          <a:xfrm>
            <a:off x="1171200" y="4157252"/>
            <a:ext cx="7566000" cy="534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Rough breakdown of </a:t>
            </a:r>
            <a:r>
              <a:rPr lang="en" sz="1600">
                <a:solidFill>
                  <a:schemeClr val="dk1"/>
                </a:solidFill>
                <a:latin typeface="Roboto"/>
                <a:ea typeface="Roboto"/>
                <a:cs typeface="Roboto"/>
                <a:sym typeface="Roboto"/>
              </a:rPr>
              <a:t>tasks</a:t>
            </a:r>
            <a:endParaRPr sz="1600">
              <a:solidFill>
                <a:schemeClr val="dk1"/>
              </a:solidFill>
              <a:latin typeface="Roboto"/>
              <a:ea typeface="Roboto"/>
              <a:cs typeface="Roboto"/>
              <a:sym typeface="Roboto"/>
            </a:endParaRPr>
          </a:p>
        </p:txBody>
      </p:sp>
      <p:sp>
        <p:nvSpPr>
          <p:cNvPr id="1207" name="Google Shape;1207;p102"/>
          <p:cNvSpPr/>
          <p:nvPr/>
        </p:nvSpPr>
        <p:spPr>
          <a:xfrm>
            <a:off x="395825" y="4206234"/>
            <a:ext cx="639485" cy="216994"/>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208" name="Google Shape;1208;p102"/>
          <p:cNvSpPr/>
          <p:nvPr/>
        </p:nvSpPr>
        <p:spPr>
          <a:xfrm flipH="1" rot="10800000">
            <a:off x="395825" y="4445723"/>
            <a:ext cx="639485" cy="216994"/>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10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Project Management</a:t>
            </a:r>
            <a:endParaRPr/>
          </a:p>
        </p:txBody>
      </p:sp>
      <p:sp>
        <p:nvSpPr>
          <p:cNvPr id="697" name="Google Shape;697;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3"/>
              </a:rPr>
              <a:t>wikipedia.org</a:t>
            </a:r>
            <a:endParaRPr/>
          </a:p>
        </p:txBody>
      </p:sp>
      <p:sp>
        <p:nvSpPr>
          <p:cNvPr id="698" name="Google Shape;698;p63"/>
          <p:cNvSpPr txBox="1"/>
          <p:nvPr>
            <p:ph idx="1" type="subTitle"/>
          </p:nvPr>
        </p:nvSpPr>
        <p:spPr>
          <a:xfrm>
            <a:off x="0" y="675975"/>
            <a:ext cx="5672700" cy="19620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practice of initiating, planning, executing, controlling, and closing the </a:t>
            </a:r>
            <a:r>
              <a:rPr lang="en" u="sng">
                <a:solidFill>
                  <a:schemeClr val="hlink"/>
                </a:solidFill>
                <a:hlinkClick r:id="rId4"/>
              </a:rPr>
              <a:t>work</a:t>
            </a:r>
            <a:r>
              <a:rPr lang="en"/>
              <a:t> of a </a:t>
            </a:r>
            <a:r>
              <a:rPr lang="en" u="sng">
                <a:solidFill>
                  <a:schemeClr val="hlink"/>
                </a:solidFill>
                <a:hlinkClick r:id="rId5"/>
              </a:rPr>
              <a:t>team</a:t>
            </a:r>
            <a:r>
              <a:rPr lang="en"/>
              <a:t> to achieve specific goals and meet specific success criteria at the specified time.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primary challenge of project management is to achieve all of the project goals within the given constraints.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pic>
        <p:nvPicPr>
          <p:cNvPr id="699" name="Google Shape;699;p63"/>
          <p:cNvPicPr preferRelativeResize="0"/>
          <p:nvPr/>
        </p:nvPicPr>
        <p:blipFill>
          <a:blip r:embed="rId6">
            <a:alphaModFix/>
          </a:blip>
          <a:stretch>
            <a:fillRect/>
          </a:stretch>
        </p:blipFill>
        <p:spPr>
          <a:xfrm>
            <a:off x="4888700" y="926012"/>
            <a:ext cx="3994336" cy="399063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64"/>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the definition of </a:t>
            </a:r>
            <a:r>
              <a:rPr i="1" lang="en"/>
              <a:t>agile</a:t>
            </a:r>
            <a:r>
              <a:rPr lang="en"/>
              <a:t>?</a:t>
            </a:r>
            <a:endParaRPr/>
          </a:p>
        </p:txBody>
      </p:sp>
      <p:sp>
        <p:nvSpPr>
          <p:cNvPr id="705" name="Google Shape;705;p6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agile </a:t>
            </a:r>
            <a:r>
              <a:rPr lang="en" sz="1800">
                <a:solidFill>
                  <a:schemeClr val="dk1"/>
                </a:solidFill>
                <a:latin typeface="Georgia"/>
                <a:ea typeface="Georgia"/>
                <a:cs typeface="Georgia"/>
                <a:sym typeface="Georgia"/>
              </a:rPr>
              <a:t>[ aj-uhl, -ahyl ]</a:t>
            </a:r>
            <a:endParaRPr/>
          </a:p>
        </p:txBody>
      </p:sp>
      <p:sp>
        <p:nvSpPr>
          <p:cNvPr id="711" name="Google Shape;711;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latin typeface="Arial"/>
                <a:ea typeface="Arial"/>
                <a:cs typeface="Arial"/>
                <a:sym typeface="Arial"/>
                <a:hlinkClick r:id="rId3"/>
              </a:rPr>
              <a:t>dictionary.com</a:t>
            </a:r>
            <a:endParaRPr/>
          </a:p>
        </p:txBody>
      </p:sp>
      <p:sp>
        <p:nvSpPr>
          <p:cNvPr id="712" name="Google Shape;712;p65"/>
          <p:cNvSpPr/>
          <p:nvPr/>
        </p:nvSpPr>
        <p:spPr>
          <a:xfrm>
            <a:off x="1352550" y="1378825"/>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Quick and well-coordinated in movement; lithe: an agile leap.</a:t>
            </a:r>
            <a:endParaRPr>
              <a:latin typeface="Roboto"/>
              <a:ea typeface="Roboto"/>
              <a:cs typeface="Roboto"/>
              <a:sym typeface="Roboto"/>
            </a:endParaRPr>
          </a:p>
        </p:txBody>
      </p:sp>
      <p:grpSp>
        <p:nvGrpSpPr>
          <p:cNvPr id="713" name="Google Shape;713;p65"/>
          <p:cNvGrpSpPr/>
          <p:nvPr/>
        </p:nvGrpSpPr>
        <p:grpSpPr>
          <a:xfrm>
            <a:off x="457200" y="1378813"/>
            <a:ext cx="776889" cy="621300"/>
            <a:chOff x="457200" y="1378813"/>
            <a:chExt cx="776889" cy="621300"/>
          </a:xfrm>
        </p:grpSpPr>
        <p:sp>
          <p:nvSpPr>
            <p:cNvPr id="714" name="Google Shape;714;p6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715" name="Google Shape;715;p6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716" name="Google Shape;716;p65"/>
          <p:cNvGrpSpPr/>
          <p:nvPr/>
        </p:nvGrpSpPr>
        <p:grpSpPr>
          <a:xfrm>
            <a:off x="457200" y="2228725"/>
            <a:ext cx="776889" cy="621300"/>
            <a:chOff x="457200" y="1378813"/>
            <a:chExt cx="776889" cy="621300"/>
          </a:xfrm>
        </p:grpSpPr>
        <p:sp>
          <p:nvSpPr>
            <p:cNvPr id="717" name="Google Shape;717;p6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718" name="Google Shape;718;p6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719" name="Google Shape;719;p65"/>
          <p:cNvGrpSpPr/>
          <p:nvPr/>
        </p:nvGrpSpPr>
        <p:grpSpPr>
          <a:xfrm>
            <a:off x="457200" y="3073850"/>
            <a:ext cx="776889" cy="621300"/>
            <a:chOff x="457200" y="1378813"/>
            <a:chExt cx="776889" cy="621300"/>
          </a:xfrm>
        </p:grpSpPr>
        <p:sp>
          <p:nvSpPr>
            <p:cNvPr id="720" name="Google Shape;720;p6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721" name="Google Shape;721;p6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722" name="Google Shape;722;p65"/>
          <p:cNvSpPr/>
          <p:nvPr/>
        </p:nvSpPr>
        <p:spPr>
          <a:xfrm>
            <a:off x="1352550" y="2231136"/>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Active; lively: an agile person.</a:t>
            </a:r>
            <a:endParaRPr>
              <a:latin typeface="Roboto"/>
              <a:ea typeface="Roboto"/>
              <a:cs typeface="Roboto"/>
              <a:sym typeface="Roboto"/>
            </a:endParaRPr>
          </a:p>
        </p:txBody>
      </p:sp>
      <p:sp>
        <p:nvSpPr>
          <p:cNvPr id="723" name="Google Shape;723;p65"/>
          <p:cNvSpPr/>
          <p:nvPr/>
        </p:nvSpPr>
        <p:spPr>
          <a:xfrm>
            <a:off x="1352550" y="3073850"/>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Marked by an ability to think quickly; mentally acute or aware: She's 95 and still very agile.</a:t>
            </a:r>
            <a:endParaRPr>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66"/>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agile software development?</a:t>
            </a:r>
            <a:endParaRPr/>
          </a:p>
        </p:txBody>
      </p:sp>
      <p:sp>
        <p:nvSpPr>
          <p:cNvPr id="729" name="Google Shape;729;p6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Agile Software Development</a:t>
            </a:r>
            <a:endParaRPr>
              <a:solidFill>
                <a:schemeClr val="dk1"/>
              </a:solidFill>
            </a:endParaRPr>
          </a:p>
          <a:p>
            <a:pPr indent="0" lvl="0" marL="0" rtl="0" algn="l">
              <a:spcBef>
                <a:spcPts val="0"/>
              </a:spcBef>
              <a:spcAft>
                <a:spcPts val="0"/>
              </a:spcAft>
              <a:buNone/>
            </a:pPr>
            <a:r>
              <a:t/>
            </a:r>
            <a:endParaRPr/>
          </a:p>
        </p:txBody>
      </p:sp>
      <p:sp>
        <p:nvSpPr>
          <p:cNvPr id="735" name="Google Shape;735;p6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Agile software development is an iterative approach to </a:t>
            </a:r>
            <a:r>
              <a:rPr lang="en" u="sng">
                <a:solidFill>
                  <a:schemeClr val="hlink"/>
                </a:solidFill>
                <a:hlinkClick r:id="rId3"/>
              </a:rPr>
              <a:t>software development</a:t>
            </a:r>
            <a:r>
              <a:rPr lang="en"/>
              <a: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736" name="Google Shape;736;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Clr>
                <a:schemeClr val="dk1"/>
              </a:buClr>
              <a:buSzPts val="1100"/>
              <a:buFont typeface="Arial"/>
              <a:buNone/>
            </a:pPr>
            <a:r>
              <a:rPr lang="en" u="sng">
                <a:solidFill>
                  <a:schemeClr val="hlink"/>
                </a:solidFill>
                <a:hlinkClick r:id="rId4"/>
              </a:rPr>
              <a:t>wikipedia.org</a:t>
            </a:r>
            <a:endParaRPr>
              <a:solidFill>
                <a:schemeClr val="dk1"/>
              </a:solidFill>
            </a:endParaRPr>
          </a:p>
          <a:p>
            <a:pPr indent="0" lvl="0" marL="0" rtl="0" algn="l">
              <a:spcBef>
                <a:spcPts val="0"/>
              </a:spcBef>
              <a:spcAft>
                <a:spcPts val="0"/>
              </a:spcAft>
              <a:buNone/>
            </a:pPr>
            <a:r>
              <a:t/>
            </a:r>
            <a:endParaRPr/>
          </a:p>
        </p:txBody>
      </p:sp>
      <p:pic>
        <p:nvPicPr>
          <p:cNvPr id="737" name="Google Shape;737;p67"/>
          <p:cNvPicPr preferRelativeResize="0"/>
          <p:nvPr/>
        </p:nvPicPr>
        <p:blipFill>
          <a:blip r:embed="rId5">
            <a:alphaModFix/>
          </a:blip>
          <a:stretch>
            <a:fillRect/>
          </a:stretch>
        </p:blipFill>
        <p:spPr>
          <a:xfrm>
            <a:off x="940795" y="1282225"/>
            <a:ext cx="7262410" cy="3419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